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9" r:id="rId2"/>
    <p:sldId id="257" r:id="rId3"/>
    <p:sldId id="258" r:id="rId4"/>
    <p:sldId id="262" r:id="rId5"/>
    <p:sldId id="259" r:id="rId6"/>
    <p:sldId id="263" r:id="rId7"/>
    <p:sldId id="269" r:id="rId8"/>
    <p:sldId id="271" r:id="rId9"/>
    <p:sldId id="285" r:id="rId10"/>
    <p:sldId id="286" r:id="rId11"/>
    <p:sldId id="267" r:id="rId12"/>
    <p:sldId id="272" r:id="rId13"/>
    <p:sldId id="280" r:id="rId14"/>
    <p:sldId id="273" r:id="rId15"/>
    <p:sldId id="274" r:id="rId16"/>
    <p:sldId id="275" r:id="rId17"/>
    <p:sldId id="276" r:id="rId18"/>
    <p:sldId id="277" r:id="rId19"/>
    <p:sldId id="278" r:id="rId20"/>
    <p:sldId id="282" r:id="rId21"/>
    <p:sldId id="284" r:id="rId22"/>
    <p:sldId id="283"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325773" y="6117336"/>
            <a:ext cx="857473" cy="365125"/>
          </a:xfrm>
        </p:spPr>
        <p:txBody>
          <a:bodyPr/>
          <a:lstStyle/>
          <a:p>
            <a:fld id="{42FD90C2-439A-4D0E-8DBA-9A1654F7DD59}" type="datetimeFigureOut">
              <a:rPr lang="tr-TR" smtClean="0"/>
              <a:t>4.09.2018</a:t>
            </a:fld>
            <a:endParaRPr lang="tr-TR"/>
          </a:p>
        </p:txBody>
      </p:sp>
      <p:sp>
        <p:nvSpPr>
          <p:cNvPr id="5" name="Footer Placeholder 4"/>
          <p:cNvSpPr>
            <a:spLocks noGrp="1"/>
          </p:cNvSpPr>
          <p:nvPr>
            <p:ph type="ftr" sz="quarter" idx="11"/>
          </p:nvPr>
        </p:nvSpPr>
        <p:spPr>
          <a:xfrm>
            <a:off x="3623733" y="6117336"/>
            <a:ext cx="3609438" cy="365125"/>
          </a:xfrm>
        </p:spPr>
        <p:txBody>
          <a:bodyPr/>
          <a:lstStyle/>
          <a:p>
            <a:endParaRPr lang="tr-TR"/>
          </a:p>
        </p:txBody>
      </p:sp>
      <p:sp>
        <p:nvSpPr>
          <p:cNvPr id="6" name="Slide Number Placeholder 5"/>
          <p:cNvSpPr>
            <a:spLocks noGrp="1"/>
          </p:cNvSpPr>
          <p:nvPr>
            <p:ph type="sldNum" sz="quarter" idx="12"/>
          </p:nvPr>
        </p:nvSpPr>
        <p:spPr>
          <a:xfrm>
            <a:off x="8275320" y="6117336"/>
            <a:ext cx="411480" cy="365125"/>
          </a:xfrm>
        </p:spPr>
        <p:txBody>
          <a:bodyPr/>
          <a:lstStyle/>
          <a:p>
            <a:fld id="{6271969B-F148-4349-B2E5-7D484DF449E5}" type="slidenum">
              <a:rPr lang="tr-TR" smtClean="0"/>
              <a:t>‹#›</a:t>
            </a:fld>
            <a:endParaRPr lang="tr-TR"/>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58776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42FD90C2-439A-4D0E-8DBA-9A1654F7DD59}" type="datetimeFigureOut">
              <a:rPr lang="tr-TR" smtClean="0"/>
              <a:t>4.09.2018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71969B-F148-4349-B2E5-7D484DF449E5}" type="slidenum">
              <a:rPr lang="tr-TR" smtClean="0"/>
              <a:t>‹#›</a:t>
            </a:fld>
            <a:endParaRPr lang="tr-TR"/>
          </a:p>
        </p:txBody>
      </p:sp>
    </p:spTree>
    <p:extLst>
      <p:ext uri="{BB962C8B-B14F-4D97-AF65-F5344CB8AC3E}">
        <p14:creationId xmlns:p14="http://schemas.microsoft.com/office/powerpoint/2010/main" val="4170703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2FD90C2-439A-4D0E-8DBA-9A1654F7DD59}" type="datetimeFigureOut">
              <a:rPr lang="tr-TR" smtClean="0"/>
              <a:t>4.09.2018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71969B-F148-4349-B2E5-7D484DF449E5}" type="slidenum">
              <a:rPr lang="tr-TR" smtClean="0"/>
              <a:t>‹#›</a:t>
            </a:fld>
            <a:endParaRPr lang="tr-TR"/>
          </a:p>
        </p:txBody>
      </p:sp>
    </p:spTree>
    <p:extLst>
      <p:ext uri="{BB962C8B-B14F-4D97-AF65-F5344CB8AC3E}">
        <p14:creationId xmlns:p14="http://schemas.microsoft.com/office/powerpoint/2010/main" val="1674102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2FD90C2-439A-4D0E-8DBA-9A1654F7DD59}" type="datetimeFigureOut">
              <a:rPr lang="tr-TR" smtClean="0"/>
              <a:t>4.09.2018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71969B-F148-4349-B2E5-7D484DF449E5}" type="slidenum">
              <a:rPr lang="tr-TR" smtClean="0"/>
              <a:t>‹#›</a:t>
            </a:fld>
            <a:endParaRPr lang="tr-TR"/>
          </a:p>
        </p:txBody>
      </p:sp>
    </p:spTree>
    <p:extLst>
      <p:ext uri="{BB962C8B-B14F-4D97-AF65-F5344CB8AC3E}">
        <p14:creationId xmlns:p14="http://schemas.microsoft.com/office/powerpoint/2010/main" val="1042462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2FD90C2-439A-4D0E-8DBA-9A1654F7DD59}" type="datetimeFigureOut">
              <a:rPr lang="tr-TR" smtClean="0"/>
              <a:t>4.09.2018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71969B-F148-4349-B2E5-7D484DF449E5}" type="slidenum">
              <a:rPr lang="tr-TR" smtClean="0"/>
              <a:t>‹#›</a:t>
            </a:fld>
            <a:endParaRPr lang="tr-TR"/>
          </a:p>
        </p:txBody>
      </p:sp>
    </p:spTree>
    <p:extLst>
      <p:ext uri="{BB962C8B-B14F-4D97-AF65-F5344CB8AC3E}">
        <p14:creationId xmlns:p14="http://schemas.microsoft.com/office/powerpoint/2010/main" val="2429287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2FD90C2-439A-4D0E-8DBA-9A1654F7DD59}" type="datetimeFigureOut">
              <a:rPr lang="tr-TR" smtClean="0"/>
              <a:t>4.09.2018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71969B-F148-4349-B2E5-7D484DF449E5}" type="slidenum">
              <a:rPr lang="tr-TR" smtClean="0"/>
              <a:t>‹#›</a:t>
            </a:fld>
            <a:endParaRPr lang="tr-TR"/>
          </a:p>
        </p:txBody>
      </p:sp>
    </p:spTree>
    <p:extLst>
      <p:ext uri="{BB962C8B-B14F-4D97-AF65-F5344CB8AC3E}">
        <p14:creationId xmlns:p14="http://schemas.microsoft.com/office/powerpoint/2010/main" val="2936674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2FD90C2-439A-4D0E-8DBA-9A1654F7DD59}" type="datetimeFigureOut">
              <a:rPr lang="tr-TR" smtClean="0"/>
              <a:t>4.09.2018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71969B-F148-4349-B2E5-7D484DF449E5}" type="slidenum">
              <a:rPr lang="tr-TR" smtClean="0"/>
              <a:t>‹#›</a:t>
            </a:fld>
            <a:endParaRPr lang="tr-TR"/>
          </a:p>
        </p:txBody>
      </p:sp>
    </p:spTree>
    <p:extLst>
      <p:ext uri="{BB962C8B-B14F-4D97-AF65-F5344CB8AC3E}">
        <p14:creationId xmlns:p14="http://schemas.microsoft.com/office/powerpoint/2010/main" val="3730111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2FD90C2-439A-4D0E-8DBA-9A1654F7DD59}" type="datetimeFigureOut">
              <a:rPr lang="tr-TR" smtClean="0"/>
              <a:t>4.09.2018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71969B-F148-4349-B2E5-7D484DF449E5}" type="slidenum">
              <a:rPr lang="tr-TR" smtClean="0"/>
              <a:t>‹#›</a:t>
            </a:fld>
            <a:endParaRPr lang="tr-TR"/>
          </a:p>
        </p:txBody>
      </p:sp>
    </p:spTree>
    <p:extLst>
      <p:ext uri="{BB962C8B-B14F-4D97-AF65-F5344CB8AC3E}">
        <p14:creationId xmlns:p14="http://schemas.microsoft.com/office/powerpoint/2010/main" val="360990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2FD90C2-439A-4D0E-8DBA-9A1654F7DD59}" type="datetimeFigureOut">
              <a:rPr lang="tr-TR" smtClean="0"/>
              <a:t>4.09.2018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71969B-F148-4349-B2E5-7D484DF449E5}" type="slidenum">
              <a:rPr lang="tr-TR" smtClean="0"/>
              <a:t>‹#›</a:t>
            </a:fld>
            <a:endParaRPr lang="tr-TR"/>
          </a:p>
        </p:txBody>
      </p:sp>
    </p:spTree>
    <p:extLst>
      <p:ext uri="{BB962C8B-B14F-4D97-AF65-F5344CB8AC3E}">
        <p14:creationId xmlns:p14="http://schemas.microsoft.com/office/powerpoint/2010/main" val="821568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7344329" y="6108173"/>
            <a:ext cx="857473" cy="365125"/>
          </a:xfrm>
        </p:spPr>
        <p:txBody>
          <a:bodyPr/>
          <a:lstStyle/>
          <a:p>
            <a:fld id="{42FD90C2-439A-4D0E-8DBA-9A1654F7DD59}" type="datetimeFigureOut">
              <a:rPr lang="tr-TR" smtClean="0"/>
              <a:t>4.09.2018</a:t>
            </a:fld>
            <a:endParaRPr lang="tr-TR"/>
          </a:p>
        </p:txBody>
      </p:sp>
      <p:sp>
        <p:nvSpPr>
          <p:cNvPr id="5" name="Footer Placeholder 4"/>
          <p:cNvSpPr>
            <a:spLocks noGrp="1"/>
          </p:cNvSpPr>
          <p:nvPr>
            <p:ph type="ftr" sz="quarter" idx="11"/>
          </p:nvPr>
        </p:nvSpPr>
        <p:spPr>
          <a:xfrm>
            <a:off x="1972647" y="6108173"/>
            <a:ext cx="5314517" cy="365125"/>
          </a:xfrm>
        </p:spPr>
        <p:txBody>
          <a:bodyPr/>
          <a:lstStyle/>
          <a:p>
            <a:endParaRPr lang="tr-TR"/>
          </a:p>
        </p:txBody>
      </p:sp>
      <p:sp>
        <p:nvSpPr>
          <p:cNvPr id="6" name="Slide Number Placeholder 5"/>
          <p:cNvSpPr>
            <a:spLocks noGrp="1"/>
          </p:cNvSpPr>
          <p:nvPr>
            <p:ph type="sldNum" sz="quarter" idx="12"/>
          </p:nvPr>
        </p:nvSpPr>
        <p:spPr>
          <a:xfrm>
            <a:off x="8258967" y="6108173"/>
            <a:ext cx="427833" cy="365125"/>
          </a:xfrm>
        </p:spPr>
        <p:txBody>
          <a:bodyPr/>
          <a:lstStyle/>
          <a:p>
            <a:fld id="{6271969B-F148-4349-B2E5-7D484DF449E5}" type="slidenum">
              <a:rPr lang="tr-TR" smtClean="0"/>
              <a:t>‹#›</a:t>
            </a:fld>
            <a:endParaRPr lang="tr-TR"/>
          </a:p>
        </p:txBody>
      </p:sp>
    </p:spTree>
    <p:extLst>
      <p:ext uri="{BB962C8B-B14F-4D97-AF65-F5344CB8AC3E}">
        <p14:creationId xmlns:p14="http://schemas.microsoft.com/office/powerpoint/2010/main" val="38138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2FD90C2-439A-4D0E-8DBA-9A1654F7DD59}" type="datetimeFigureOut">
              <a:rPr lang="tr-TR" smtClean="0"/>
              <a:t>4.09.2018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8273317" y="6116070"/>
            <a:ext cx="413483" cy="365125"/>
          </a:xfrm>
        </p:spPr>
        <p:txBody>
          <a:bodyPr/>
          <a:lstStyle/>
          <a:p>
            <a:fld id="{6271969B-F148-4349-B2E5-7D484DF449E5}" type="slidenum">
              <a:rPr lang="tr-TR" smtClean="0"/>
              <a:t>‹#›</a:t>
            </a:fld>
            <a:endParaRPr lang="tr-TR"/>
          </a:p>
        </p:txBody>
      </p:sp>
    </p:spTree>
    <p:extLst>
      <p:ext uri="{BB962C8B-B14F-4D97-AF65-F5344CB8AC3E}">
        <p14:creationId xmlns:p14="http://schemas.microsoft.com/office/powerpoint/2010/main" val="1502136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2FD90C2-439A-4D0E-8DBA-9A1654F7DD59}" type="datetimeFigureOut">
              <a:rPr lang="tr-TR" smtClean="0"/>
              <a:t>4.09.2018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71969B-F148-4349-B2E5-7D484DF449E5}" type="slidenum">
              <a:rPr lang="tr-TR" smtClean="0"/>
              <a:t>‹#›</a:t>
            </a:fld>
            <a:endParaRPr lang="tr-TR"/>
          </a:p>
        </p:txBody>
      </p:sp>
    </p:spTree>
    <p:extLst>
      <p:ext uri="{BB962C8B-B14F-4D97-AF65-F5344CB8AC3E}">
        <p14:creationId xmlns:p14="http://schemas.microsoft.com/office/powerpoint/2010/main" val="3522431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2FD90C2-439A-4D0E-8DBA-9A1654F7DD59}" type="datetimeFigureOut">
              <a:rPr lang="tr-TR" smtClean="0"/>
              <a:t>4.09.2018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271969B-F148-4349-B2E5-7D484DF449E5}" type="slidenum">
              <a:rPr lang="tr-TR" smtClean="0"/>
              <a:t>‹#›</a:t>
            </a:fld>
            <a:endParaRPr lang="tr-TR"/>
          </a:p>
        </p:txBody>
      </p:sp>
    </p:spTree>
    <p:extLst>
      <p:ext uri="{BB962C8B-B14F-4D97-AF65-F5344CB8AC3E}">
        <p14:creationId xmlns:p14="http://schemas.microsoft.com/office/powerpoint/2010/main" val="2435126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2FD90C2-439A-4D0E-8DBA-9A1654F7DD59}" type="datetimeFigureOut">
              <a:rPr lang="tr-TR" smtClean="0"/>
              <a:t>4.09.2018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271969B-F148-4349-B2E5-7D484DF449E5}" type="slidenum">
              <a:rPr lang="tr-TR" smtClean="0"/>
              <a:t>‹#›</a:t>
            </a:fld>
            <a:endParaRPr lang="tr-TR"/>
          </a:p>
        </p:txBody>
      </p:sp>
    </p:spTree>
    <p:extLst>
      <p:ext uri="{BB962C8B-B14F-4D97-AF65-F5344CB8AC3E}">
        <p14:creationId xmlns:p14="http://schemas.microsoft.com/office/powerpoint/2010/main" val="3015160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D90C2-439A-4D0E-8DBA-9A1654F7DD59}" type="datetimeFigureOut">
              <a:rPr lang="tr-TR" smtClean="0"/>
              <a:t>4.09.2018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271969B-F148-4349-B2E5-7D484DF449E5}" type="slidenum">
              <a:rPr lang="tr-TR" smtClean="0"/>
              <a:t>‹#›</a:t>
            </a:fld>
            <a:endParaRPr lang="tr-TR"/>
          </a:p>
        </p:txBody>
      </p:sp>
    </p:spTree>
    <p:extLst>
      <p:ext uri="{BB962C8B-B14F-4D97-AF65-F5344CB8AC3E}">
        <p14:creationId xmlns:p14="http://schemas.microsoft.com/office/powerpoint/2010/main" val="370368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42FD90C2-439A-4D0E-8DBA-9A1654F7DD59}" type="datetimeFigureOut">
              <a:rPr lang="tr-TR" smtClean="0"/>
              <a:t>4.09.2018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71969B-F148-4349-B2E5-7D484DF449E5}" type="slidenum">
              <a:rPr lang="tr-TR" smtClean="0"/>
              <a:t>‹#›</a:t>
            </a:fld>
            <a:endParaRPr lang="tr-TR"/>
          </a:p>
        </p:txBody>
      </p:sp>
    </p:spTree>
    <p:extLst>
      <p:ext uri="{BB962C8B-B14F-4D97-AF65-F5344CB8AC3E}">
        <p14:creationId xmlns:p14="http://schemas.microsoft.com/office/powerpoint/2010/main" val="9532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tr-TR"/>
              <a:t>Asıl başlık stilini düzenlemek için tıklayın</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42FD90C2-439A-4D0E-8DBA-9A1654F7DD59}" type="datetimeFigureOut">
              <a:rPr lang="tr-TR" smtClean="0"/>
              <a:t>4.09.2018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71969B-F148-4349-B2E5-7D484DF449E5}" type="slidenum">
              <a:rPr lang="tr-TR" smtClean="0"/>
              <a:t>‹#›</a:t>
            </a:fld>
            <a:endParaRPr lang="tr-TR"/>
          </a:p>
        </p:txBody>
      </p:sp>
    </p:spTree>
    <p:extLst>
      <p:ext uri="{BB962C8B-B14F-4D97-AF65-F5344CB8AC3E}">
        <p14:creationId xmlns:p14="http://schemas.microsoft.com/office/powerpoint/2010/main" val="2954670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2FD90C2-439A-4D0E-8DBA-9A1654F7DD59}" type="datetimeFigureOut">
              <a:rPr lang="tr-TR" smtClean="0"/>
              <a:t>4.09.2018</a:t>
            </a:fld>
            <a:endParaRPr lang="tr-TR"/>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271969B-F148-4349-B2E5-7D484DF449E5}" type="slidenum">
              <a:rPr lang="tr-TR" smtClean="0"/>
              <a:t>‹#›</a:t>
            </a:fld>
            <a:endParaRPr lang="tr-TR"/>
          </a:p>
        </p:txBody>
      </p:sp>
    </p:spTree>
    <p:extLst>
      <p:ext uri="{BB962C8B-B14F-4D97-AF65-F5344CB8AC3E}">
        <p14:creationId xmlns:p14="http://schemas.microsoft.com/office/powerpoint/2010/main" val="41417858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tk.gov.tr/tr-TR/Sik-Sorulan-Sorular/E-imza-ile-Ilgili-Sikca-Sorulan-Sorula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yazilim.kamusm.gov.tr/?q=/node/5"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tk.gov.tr/tr-TR/Sik-Sorulan-Sorular/KEPe-Iliskin-Sikca-Sorulan-Sorula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btk.gov.tr/kayitli-elektronik-posta-hizmet-saglayicilar" TargetMode="External"/><Relationship Id="rId2" Type="http://schemas.openxmlformats.org/officeDocument/2006/relationships/hyperlink" Target="https://www.btk.gov.tr/tr-TR/Sik-Sorulan-Sorular/KEPe-Iliskin-Sikca-Sorulan-Sorular"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tk.gov.tr/tr-TR/Sik-Sorulan-Sorular/KEPe-Iliskin-Sikca-Sorulan-Sorula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tk.gov.tr/tr-TR/Sik-Sorulan-Sorular/KEPe-Iliskin-Sikca-Sorulan-Sorula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tk.gov.tr/tr-TR/Sik-Sorulan-Sorular/KEPe-Iliskin-Sikca-Sorulan-Sorula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tk.gov.tr/tr-TR/Sik-Sorulan-Sorular/KEPe-Iliskin-Sikca-Sorulan-Sorula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tk.gov.tr/tr-TR/Sik-Sorulan-Sorular/E-imza-ile-Ilgili-Sikca-Sorulan-Sorula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tk.gov.tr/tr-TR/Sik-Sorulan-Sorular/E-imza-ile-Ilgili-Sikca-Sorulan-Sorula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tk.gov.tr/tr-TR/Sik-Sorulan-Sorular/E-imza-ile-Ilgili-Sikca-Sorulan-Sorula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tk.gov.tr/tr-TR/Sik-Sorulan-Sorular/E-imza-ile-Ilgili-Sikca-Sorulan-Sorula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tk.gov.tr/tr-TR/Sik-Sorulan-Sorular/E-imza-ile-Ilgili-Sikca-Sorulan-Sorula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e-guven.com/" TargetMode="External"/><Relationship Id="rId2" Type="http://schemas.openxmlformats.org/officeDocument/2006/relationships/hyperlink" Target="https://www.btk.gov.tr/tr-TR/Sik-Sorulan-Sorular/E-imza-ile-Ilgili-Sikca-Sorulan-Sorular"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85A5062-6C0B-4926-A808-87C348036D6D}"/>
              </a:ext>
            </a:extLst>
          </p:cNvPr>
          <p:cNvSpPr>
            <a:spLocks noGrp="1"/>
          </p:cNvSpPr>
          <p:nvPr>
            <p:ph type="ctrTitle"/>
          </p:nvPr>
        </p:nvSpPr>
        <p:spPr/>
        <p:txBody>
          <a:bodyPr/>
          <a:lstStyle/>
          <a:p>
            <a:pPr algn="ctr"/>
            <a:r>
              <a:rPr lang="tr-TR" dirty="0">
                <a:solidFill>
                  <a:srgbClr val="0070C0"/>
                </a:solidFill>
              </a:rPr>
              <a:t>Elektronik İmza Kullanımı ve Kayıtlı Elektronik Posta (KEP) Hakkında Genel Bilgiler</a:t>
            </a:r>
          </a:p>
        </p:txBody>
      </p:sp>
      <p:pic>
        <p:nvPicPr>
          <p:cNvPr id="4" name="Resim 3">
            <a:extLst>
              <a:ext uri="{FF2B5EF4-FFF2-40B4-BE49-F238E27FC236}">
                <a16:creationId xmlns:a16="http://schemas.microsoft.com/office/drawing/2014/main" id="{708058FF-B868-47D1-BC2D-E037F9087A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9875" y="5907740"/>
            <a:ext cx="2026924" cy="762002"/>
          </a:xfrm>
          <a:prstGeom prst="rect">
            <a:avLst/>
          </a:prstGeom>
        </p:spPr>
      </p:pic>
    </p:spTree>
    <p:extLst>
      <p:ext uri="{BB962C8B-B14F-4D97-AF65-F5344CB8AC3E}">
        <p14:creationId xmlns:p14="http://schemas.microsoft.com/office/powerpoint/2010/main" val="311840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85F4126-5078-4C8B-B6FC-310D014C6497}"/>
              </a:ext>
            </a:extLst>
          </p:cNvPr>
          <p:cNvSpPr>
            <a:spLocks noGrp="1"/>
          </p:cNvSpPr>
          <p:nvPr>
            <p:ph type="title"/>
          </p:nvPr>
        </p:nvSpPr>
        <p:spPr>
          <a:xfrm>
            <a:off x="982133" y="457201"/>
            <a:ext cx="7704667" cy="936593"/>
          </a:xfrm>
        </p:spPr>
        <p:txBody>
          <a:bodyPr/>
          <a:lstStyle/>
          <a:p>
            <a:r>
              <a:rPr lang="tr-TR" b="1" u="sng" dirty="0">
                <a:solidFill>
                  <a:srgbClr val="0070C0"/>
                </a:solidFill>
              </a:rPr>
              <a:t>Elektronik İmza Türleri</a:t>
            </a:r>
          </a:p>
        </p:txBody>
      </p:sp>
      <p:pic>
        <p:nvPicPr>
          <p:cNvPr id="4" name="Resim 3">
            <a:extLst>
              <a:ext uri="{FF2B5EF4-FFF2-40B4-BE49-F238E27FC236}">
                <a16:creationId xmlns:a16="http://schemas.microsoft.com/office/drawing/2014/main" id="{EB904E6F-AE9C-49C9-ABE9-D6F2EAE5E637}"/>
              </a:ext>
            </a:extLst>
          </p:cNvPr>
          <p:cNvPicPr>
            <a:picLocks noChangeAspect="1"/>
          </p:cNvPicPr>
          <p:nvPr/>
        </p:nvPicPr>
        <p:blipFill rotWithShape="1">
          <a:blip r:embed="rId2">
            <a:extLst>
              <a:ext uri="{28A0092B-C50C-407E-A947-70E740481C1C}">
                <a14:useLocalDpi xmlns:a14="http://schemas.microsoft.com/office/drawing/2010/main" val="0"/>
              </a:ext>
            </a:extLst>
          </a:blip>
          <a:srcRect l="6311" t="10486" r="5000" b="2783"/>
          <a:stretch/>
        </p:blipFill>
        <p:spPr>
          <a:xfrm>
            <a:off x="1615736" y="1393794"/>
            <a:ext cx="6658252" cy="4883448"/>
          </a:xfrm>
          <a:prstGeom prst="rect">
            <a:avLst/>
          </a:prstGeom>
        </p:spPr>
      </p:pic>
      <p:pic>
        <p:nvPicPr>
          <p:cNvPr id="5" name="Resim 4">
            <a:extLst>
              <a:ext uri="{FF2B5EF4-FFF2-40B4-BE49-F238E27FC236}">
                <a16:creationId xmlns:a16="http://schemas.microsoft.com/office/drawing/2014/main" id="{2E684648-3802-47E1-A613-E321B329AF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875" y="5907740"/>
            <a:ext cx="2026924" cy="762002"/>
          </a:xfrm>
          <a:prstGeom prst="rect">
            <a:avLst/>
          </a:prstGeom>
        </p:spPr>
      </p:pic>
    </p:spTree>
    <p:extLst>
      <p:ext uri="{BB962C8B-B14F-4D97-AF65-F5344CB8AC3E}">
        <p14:creationId xmlns:p14="http://schemas.microsoft.com/office/powerpoint/2010/main" val="665158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02CFCDB-BD19-428E-9EA8-21A58274B57C}"/>
              </a:ext>
            </a:extLst>
          </p:cNvPr>
          <p:cNvSpPr>
            <a:spLocks noGrp="1"/>
          </p:cNvSpPr>
          <p:nvPr>
            <p:ph type="title"/>
          </p:nvPr>
        </p:nvSpPr>
        <p:spPr/>
        <p:txBody>
          <a:bodyPr/>
          <a:lstStyle/>
          <a:p>
            <a:r>
              <a:rPr lang="tr-TR" b="1" dirty="0">
                <a:hlinkClick r:id="rId2"/>
              </a:rPr>
              <a:t>Z</a:t>
            </a:r>
            <a:r>
              <a:rPr lang="tr-TR" b="1" dirty="0">
                <a:solidFill>
                  <a:srgbClr val="00B0F0"/>
                </a:solidFill>
                <a:hlinkClick r:id="rId2"/>
              </a:rPr>
              <a:t>aman </a:t>
            </a:r>
            <a:r>
              <a:rPr lang="tr-TR" b="1" dirty="0">
                <a:hlinkClick r:id="rId2"/>
              </a:rPr>
              <a:t>damgası nedir? Neden ve hangi uygulamalarda kullanılır?</a:t>
            </a:r>
            <a:endParaRPr lang="tr-TR" dirty="0"/>
          </a:p>
        </p:txBody>
      </p:sp>
      <p:sp>
        <p:nvSpPr>
          <p:cNvPr id="3" name="İçerik Yer Tutucusu 2">
            <a:extLst>
              <a:ext uri="{FF2B5EF4-FFF2-40B4-BE49-F238E27FC236}">
                <a16:creationId xmlns:a16="http://schemas.microsoft.com/office/drawing/2014/main" id="{15BE095A-459A-4CFB-979B-A83AA05846F1}"/>
              </a:ext>
            </a:extLst>
          </p:cNvPr>
          <p:cNvSpPr>
            <a:spLocks noGrp="1"/>
          </p:cNvSpPr>
          <p:nvPr>
            <p:ph idx="1"/>
          </p:nvPr>
        </p:nvSpPr>
        <p:spPr>
          <a:xfrm>
            <a:off x="982133" y="2438401"/>
            <a:ext cx="7704667" cy="3561415"/>
          </a:xfrm>
        </p:spPr>
        <p:txBody>
          <a:bodyPr>
            <a:normAutofit fontScale="92500"/>
          </a:bodyPr>
          <a:lstStyle/>
          <a:p>
            <a:pPr marL="171450" indent="0" algn="just">
              <a:lnSpc>
                <a:spcPct val="107000"/>
              </a:lnSpc>
              <a:spcAft>
                <a:spcPts val="800"/>
              </a:spcAft>
              <a:buNone/>
            </a:pPr>
            <a:endParaRPr lang="tr-TR" sz="2800" dirty="0">
              <a:latin typeface="Arial" panose="020B0604020202020204" pitchFamily="34" charset="0"/>
              <a:ea typeface="Calibri" panose="020F0502020204030204" pitchFamily="34" charset="0"/>
              <a:cs typeface="Arial" panose="020B0604020202020204" pitchFamily="34" charset="0"/>
            </a:endParaRPr>
          </a:p>
          <a:p>
            <a:pPr marL="171450" indent="0">
              <a:lnSpc>
                <a:spcPct val="107000"/>
              </a:lnSpc>
              <a:spcAft>
                <a:spcPts val="800"/>
              </a:spcAft>
              <a:buNone/>
            </a:pPr>
            <a:r>
              <a:rPr lang="tr-TR" sz="1800" dirty="0">
                <a:latin typeface="Arial" panose="020B0604020202020204" pitchFamily="34" charset="0"/>
                <a:ea typeface="Calibri" panose="020F0502020204030204" pitchFamily="34" charset="0"/>
                <a:cs typeface="Arial" panose="020B0604020202020204" pitchFamily="34" charset="0"/>
              </a:rPr>
              <a:t>Zaman damgası 5070 sayılı Elektronik İmza Kanunu’nda "bir elektronik verinin, üretildiği, değiştirildiği, gönderildiği, alındığı ve / veya kaydedildiği zamanın tespit edilmesi amacıyla, elektronik sertifika hizmet sağlayıcısı tarafından elektronik imzayla doğrulanan kayıt" olarak tanımlanır. </a:t>
            </a:r>
          </a:p>
          <a:p>
            <a:pPr marL="171450" indent="0">
              <a:lnSpc>
                <a:spcPct val="107000"/>
              </a:lnSpc>
              <a:spcAft>
                <a:spcPts val="800"/>
              </a:spcAft>
              <a:buNone/>
            </a:pPr>
            <a:r>
              <a:rPr lang="tr-TR" sz="1800" dirty="0">
                <a:latin typeface="Arial" panose="020B0604020202020204" pitchFamily="34" charset="0"/>
                <a:ea typeface="Calibri" panose="020F0502020204030204" pitchFamily="34" charset="0"/>
                <a:cs typeface="Arial" panose="020B0604020202020204" pitchFamily="34" charset="0"/>
              </a:rPr>
              <a:t>Elektronik ortamda doküman, kayıt, sözleşme gibi elektronik verilerin, belirli bir zamandan önce var olduğunu kanıtlamak için kullanılır. Elektronik ortamdaki işlemlere güvenilir zaman bilgisi eklenebilmesini sağlar. Üzerinde zaman bilgisi olması gereken elektronik başvuru, tutanak, sözleşme ve benzeri her türlü elektronik veri üzerinde kullanılabilir.</a:t>
            </a:r>
            <a:endParaRPr lang="tr-TR" sz="20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tr-TR" sz="3200" dirty="0">
              <a:latin typeface="Arial" panose="020B0604020202020204" pitchFamily="34" charset="0"/>
              <a:cs typeface="Arial" panose="020B0604020202020204" pitchFamily="34" charset="0"/>
            </a:endParaRPr>
          </a:p>
          <a:p>
            <a:pPr marL="0" indent="0">
              <a:buNone/>
            </a:pPr>
            <a:endParaRPr lang="tr-TR" sz="3200" dirty="0">
              <a:latin typeface="Arial" panose="020B0604020202020204" pitchFamily="34" charset="0"/>
              <a:cs typeface="Arial" panose="020B0604020202020204" pitchFamily="34" charset="0"/>
            </a:endParaRPr>
          </a:p>
        </p:txBody>
      </p:sp>
      <p:pic>
        <p:nvPicPr>
          <p:cNvPr id="4" name="Resim 3">
            <a:extLst>
              <a:ext uri="{FF2B5EF4-FFF2-40B4-BE49-F238E27FC236}">
                <a16:creationId xmlns:a16="http://schemas.microsoft.com/office/drawing/2014/main" id="{257E418D-A7D5-41EF-8A05-4106C36C9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875" y="5907740"/>
            <a:ext cx="2026924" cy="762002"/>
          </a:xfrm>
          <a:prstGeom prst="rect">
            <a:avLst/>
          </a:prstGeom>
        </p:spPr>
      </p:pic>
    </p:spTree>
    <p:extLst>
      <p:ext uri="{BB962C8B-B14F-4D97-AF65-F5344CB8AC3E}">
        <p14:creationId xmlns:p14="http://schemas.microsoft.com/office/powerpoint/2010/main" val="662097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7124274-7EFC-464E-8A64-EE74A48DA678}"/>
              </a:ext>
            </a:extLst>
          </p:cNvPr>
          <p:cNvSpPr>
            <a:spLocks noGrp="1"/>
          </p:cNvSpPr>
          <p:nvPr>
            <p:ph type="title"/>
          </p:nvPr>
        </p:nvSpPr>
        <p:spPr/>
        <p:txBody>
          <a:bodyPr/>
          <a:lstStyle/>
          <a:p>
            <a:r>
              <a:rPr lang="tr-TR" b="1" u="sng" dirty="0">
                <a:solidFill>
                  <a:srgbClr val="00B0F0"/>
                </a:solidFill>
              </a:rPr>
              <a:t>Elektronik İmza Oluşturma ve Doğrulama Yazılımları</a:t>
            </a:r>
          </a:p>
        </p:txBody>
      </p:sp>
      <p:sp>
        <p:nvSpPr>
          <p:cNvPr id="3" name="İçerik Yer Tutucusu 2">
            <a:extLst>
              <a:ext uri="{FF2B5EF4-FFF2-40B4-BE49-F238E27FC236}">
                <a16:creationId xmlns:a16="http://schemas.microsoft.com/office/drawing/2014/main" id="{FDA44E04-7B10-4906-A3EE-D004C16B297D}"/>
              </a:ext>
            </a:extLst>
          </p:cNvPr>
          <p:cNvSpPr>
            <a:spLocks noGrp="1"/>
          </p:cNvSpPr>
          <p:nvPr>
            <p:ph idx="1"/>
          </p:nvPr>
        </p:nvSpPr>
        <p:spPr>
          <a:xfrm>
            <a:off x="982133" y="2667000"/>
            <a:ext cx="8161867" cy="3332816"/>
          </a:xfrm>
        </p:spPr>
        <p:txBody>
          <a:bodyPr>
            <a:normAutofit/>
          </a:bodyPr>
          <a:lstStyle/>
          <a:p>
            <a:pPr marL="0" indent="0">
              <a:buNone/>
            </a:pPr>
            <a:r>
              <a:rPr lang="tr-TR" sz="3200" dirty="0"/>
              <a:t>Örnek:</a:t>
            </a:r>
          </a:p>
          <a:p>
            <a:r>
              <a:rPr lang="tr-TR" sz="3200" dirty="0" err="1"/>
              <a:t>İmzager</a:t>
            </a:r>
            <a:r>
              <a:rPr lang="tr-TR" sz="3200" dirty="0"/>
              <a:t> (</a:t>
            </a:r>
            <a:r>
              <a:rPr lang="tr-TR" sz="3200" dirty="0" err="1"/>
              <a:t>Tübitak</a:t>
            </a:r>
            <a:r>
              <a:rPr lang="tr-TR" sz="3200" dirty="0"/>
              <a:t> </a:t>
            </a:r>
            <a:r>
              <a:rPr lang="tr-TR" sz="3200" dirty="0" err="1"/>
              <a:t>KamuSM</a:t>
            </a:r>
            <a:r>
              <a:rPr lang="tr-TR" sz="3200" dirty="0"/>
              <a:t>) (</a:t>
            </a:r>
            <a:r>
              <a:rPr lang="tr-TR" sz="3200" dirty="0">
                <a:hlinkClick r:id="rId2"/>
              </a:rPr>
              <a:t>https://yazilim.kamusm.gov.tr/?q=/node/5</a:t>
            </a:r>
            <a:r>
              <a:rPr lang="tr-TR" sz="3200" dirty="0"/>
              <a:t>)</a:t>
            </a:r>
          </a:p>
          <a:p>
            <a:pPr marL="0" indent="0">
              <a:buNone/>
            </a:pPr>
            <a:endParaRPr lang="tr-TR" dirty="0"/>
          </a:p>
        </p:txBody>
      </p:sp>
      <p:pic>
        <p:nvPicPr>
          <p:cNvPr id="4" name="Resim 3">
            <a:extLst>
              <a:ext uri="{FF2B5EF4-FFF2-40B4-BE49-F238E27FC236}">
                <a16:creationId xmlns:a16="http://schemas.microsoft.com/office/drawing/2014/main" id="{F457DF3C-44C0-44E8-9735-6F3F1C570B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875" y="5907740"/>
            <a:ext cx="2026924" cy="762002"/>
          </a:xfrm>
          <a:prstGeom prst="rect">
            <a:avLst/>
          </a:prstGeom>
        </p:spPr>
      </p:pic>
    </p:spTree>
    <p:extLst>
      <p:ext uri="{BB962C8B-B14F-4D97-AF65-F5344CB8AC3E}">
        <p14:creationId xmlns:p14="http://schemas.microsoft.com/office/powerpoint/2010/main" val="4202519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1F6ABA9-88B7-488F-9475-F4C91633805F}"/>
              </a:ext>
            </a:extLst>
          </p:cNvPr>
          <p:cNvSpPr>
            <a:spLocks noGrp="1"/>
          </p:cNvSpPr>
          <p:nvPr>
            <p:ph type="title"/>
          </p:nvPr>
        </p:nvSpPr>
        <p:spPr>
          <a:xfrm>
            <a:off x="982132" y="297403"/>
            <a:ext cx="7704667" cy="1123024"/>
          </a:xfrm>
        </p:spPr>
        <p:txBody>
          <a:bodyPr/>
          <a:lstStyle/>
          <a:p>
            <a:r>
              <a:rPr lang="tr-TR" b="1" u="sng" dirty="0" err="1">
                <a:solidFill>
                  <a:srgbClr val="0070C0"/>
                </a:solidFill>
              </a:rPr>
              <a:t>İmzager</a:t>
            </a:r>
            <a:endParaRPr lang="tr-TR" b="1" u="sng" dirty="0">
              <a:solidFill>
                <a:srgbClr val="0070C0"/>
              </a:solidFill>
            </a:endParaRPr>
          </a:p>
        </p:txBody>
      </p:sp>
      <p:pic>
        <p:nvPicPr>
          <p:cNvPr id="4" name="Resim 3">
            <a:extLst>
              <a:ext uri="{FF2B5EF4-FFF2-40B4-BE49-F238E27FC236}">
                <a16:creationId xmlns:a16="http://schemas.microsoft.com/office/drawing/2014/main" id="{C726B072-2C94-495E-9DAF-81B5A1A02033}"/>
              </a:ext>
            </a:extLst>
          </p:cNvPr>
          <p:cNvPicPr>
            <a:picLocks noChangeAspect="1"/>
          </p:cNvPicPr>
          <p:nvPr/>
        </p:nvPicPr>
        <p:blipFill>
          <a:blip r:embed="rId2"/>
          <a:stretch>
            <a:fillRect/>
          </a:stretch>
        </p:blipFill>
        <p:spPr>
          <a:xfrm>
            <a:off x="1188949" y="1278384"/>
            <a:ext cx="7291034" cy="4500980"/>
          </a:xfrm>
          <a:prstGeom prst="rect">
            <a:avLst/>
          </a:prstGeom>
        </p:spPr>
      </p:pic>
      <p:pic>
        <p:nvPicPr>
          <p:cNvPr id="5" name="Resim 4">
            <a:extLst>
              <a:ext uri="{FF2B5EF4-FFF2-40B4-BE49-F238E27FC236}">
                <a16:creationId xmlns:a16="http://schemas.microsoft.com/office/drawing/2014/main" id="{9A871738-AC21-41DB-B493-5CC9587DB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875" y="5907740"/>
            <a:ext cx="2026924" cy="762002"/>
          </a:xfrm>
          <a:prstGeom prst="rect">
            <a:avLst/>
          </a:prstGeom>
        </p:spPr>
      </p:pic>
    </p:spTree>
    <p:extLst>
      <p:ext uri="{BB962C8B-B14F-4D97-AF65-F5344CB8AC3E}">
        <p14:creationId xmlns:p14="http://schemas.microsoft.com/office/powerpoint/2010/main" val="80742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98A6628-70AB-4875-B70D-3C47811360DD}"/>
              </a:ext>
            </a:extLst>
          </p:cNvPr>
          <p:cNvSpPr>
            <a:spLocks noGrp="1"/>
          </p:cNvSpPr>
          <p:nvPr>
            <p:ph type="title"/>
          </p:nvPr>
        </p:nvSpPr>
        <p:spPr/>
        <p:txBody>
          <a:bodyPr/>
          <a:lstStyle/>
          <a:p>
            <a:r>
              <a:rPr lang="tr-TR" b="1" u="sng" dirty="0">
                <a:hlinkClick r:id="rId2"/>
              </a:rPr>
              <a:t>Kayıtlı Elektronik Posta (KEP) Nedir?</a:t>
            </a:r>
            <a:endParaRPr lang="tr-TR" dirty="0"/>
          </a:p>
        </p:txBody>
      </p:sp>
      <p:sp>
        <p:nvSpPr>
          <p:cNvPr id="3" name="İçerik Yer Tutucusu 2">
            <a:extLst>
              <a:ext uri="{FF2B5EF4-FFF2-40B4-BE49-F238E27FC236}">
                <a16:creationId xmlns:a16="http://schemas.microsoft.com/office/drawing/2014/main" id="{8AC6CAF0-F922-4D59-A4F2-5CB4CFF9819B}"/>
              </a:ext>
            </a:extLst>
          </p:cNvPr>
          <p:cNvSpPr>
            <a:spLocks noGrp="1"/>
          </p:cNvSpPr>
          <p:nvPr>
            <p:ph idx="1"/>
          </p:nvPr>
        </p:nvSpPr>
        <p:spPr>
          <a:xfrm>
            <a:off x="982133" y="2321169"/>
            <a:ext cx="7704667" cy="3678647"/>
          </a:xfrm>
        </p:spPr>
        <p:txBody>
          <a:bodyPr>
            <a:normAutofit/>
          </a:bodyPr>
          <a:lstStyle/>
          <a:p>
            <a:r>
              <a:rPr lang="tr-TR" sz="2000" dirty="0"/>
              <a:t>Kayıtlı elektronik posta (KEP), yasal olarak geçerli ve teknik olarak güvenli elektronik posta olarak tanımlanmaktadır. KEP, bilinen elektronik postaya ilave olarak elektronik postanın;</a:t>
            </a:r>
          </a:p>
          <a:p>
            <a:r>
              <a:rPr lang="tr-TR" sz="2000" dirty="0"/>
              <a:t>Göndericisi görünen kişi/kuruluş tarafından gönderilip gönderilmediği,</a:t>
            </a:r>
          </a:p>
          <a:p>
            <a:r>
              <a:rPr lang="tr-TR" sz="2000" dirty="0"/>
              <a:t>Alıcıya ulaşıp ulaşmadığını ve ne zaman ulaştığı,</a:t>
            </a:r>
          </a:p>
          <a:p>
            <a:r>
              <a:rPr lang="tr-TR" sz="2000" dirty="0"/>
              <a:t>Alıcısı tarafından okunup okunmadığı ve</a:t>
            </a:r>
          </a:p>
          <a:p>
            <a:r>
              <a:rPr lang="tr-TR" sz="2000" dirty="0"/>
              <a:t>İhtiyaç duyulması halinde elektronik postaya yeniden erişilebilmesi</a:t>
            </a:r>
          </a:p>
          <a:p>
            <a:r>
              <a:rPr lang="tr-TR" sz="2000" dirty="0"/>
              <a:t>ile ilgili delil hizmetlerini sunan bir sistemdir.</a:t>
            </a:r>
          </a:p>
          <a:p>
            <a:endParaRPr lang="tr-TR" dirty="0"/>
          </a:p>
        </p:txBody>
      </p:sp>
      <p:pic>
        <p:nvPicPr>
          <p:cNvPr id="4" name="Resim 3">
            <a:extLst>
              <a:ext uri="{FF2B5EF4-FFF2-40B4-BE49-F238E27FC236}">
                <a16:creationId xmlns:a16="http://schemas.microsoft.com/office/drawing/2014/main" id="{9EE66A80-98B7-40C2-AEDD-F469394BA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875" y="5907740"/>
            <a:ext cx="2026924" cy="762002"/>
          </a:xfrm>
          <a:prstGeom prst="rect">
            <a:avLst/>
          </a:prstGeom>
        </p:spPr>
      </p:pic>
    </p:spTree>
    <p:extLst>
      <p:ext uri="{BB962C8B-B14F-4D97-AF65-F5344CB8AC3E}">
        <p14:creationId xmlns:p14="http://schemas.microsoft.com/office/powerpoint/2010/main" val="2301174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22C1852-A7BE-41C9-AEE7-44FCA79BAB00}"/>
              </a:ext>
            </a:extLst>
          </p:cNvPr>
          <p:cNvSpPr>
            <a:spLocks noGrp="1"/>
          </p:cNvSpPr>
          <p:nvPr>
            <p:ph type="title"/>
          </p:nvPr>
        </p:nvSpPr>
        <p:spPr>
          <a:xfrm>
            <a:off x="986571" y="510467"/>
            <a:ext cx="7704667" cy="1981200"/>
          </a:xfrm>
        </p:spPr>
        <p:txBody>
          <a:bodyPr/>
          <a:lstStyle/>
          <a:p>
            <a:r>
              <a:rPr lang="tr-TR" b="1" dirty="0">
                <a:hlinkClick r:id="rId2"/>
              </a:rPr>
              <a:t>KEP hesabını nereden alabilirim?</a:t>
            </a:r>
            <a:endParaRPr lang="tr-TR" dirty="0"/>
          </a:p>
        </p:txBody>
      </p:sp>
      <p:sp>
        <p:nvSpPr>
          <p:cNvPr id="3" name="İçerik Yer Tutucusu 2">
            <a:extLst>
              <a:ext uri="{FF2B5EF4-FFF2-40B4-BE49-F238E27FC236}">
                <a16:creationId xmlns:a16="http://schemas.microsoft.com/office/drawing/2014/main" id="{809A3108-99A8-4004-8532-DF66FDE92031}"/>
              </a:ext>
            </a:extLst>
          </p:cNvPr>
          <p:cNvSpPr>
            <a:spLocks noGrp="1"/>
          </p:cNvSpPr>
          <p:nvPr>
            <p:ph idx="1"/>
          </p:nvPr>
        </p:nvSpPr>
        <p:spPr>
          <a:xfrm>
            <a:off x="986571" y="1880894"/>
            <a:ext cx="7704667" cy="3332816"/>
          </a:xfrm>
        </p:spPr>
        <p:txBody>
          <a:bodyPr>
            <a:normAutofit/>
          </a:bodyPr>
          <a:lstStyle/>
          <a:p>
            <a:pPr marL="0" indent="0">
              <a:buNone/>
            </a:pPr>
            <a:r>
              <a:rPr lang="tr-TR" sz="2400" dirty="0"/>
              <a:t>Kayıtlı Elektronik Posta hesabı almak için başvurulması gereken Kayıtlı Elektronik Posta Hizmet Sağlayıcıları Bilgi Teknolojileri ve İletişim Kurumu’nun</a:t>
            </a:r>
          </a:p>
          <a:p>
            <a:pPr marL="0" indent="0">
              <a:buNone/>
            </a:pPr>
            <a:r>
              <a:rPr lang="tr-TR" dirty="0">
                <a:hlinkClick r:id="rId3"/>
              </a:rPr>
              <a:t>https://www.btk.gov.tr/kayitli-elektronik-posta-hizmet-saglayicilar</a:t>
            </a:r>
            <a:endParaRPr lang="tr-TR" dirty="0"/>
          </a:p>
          <a:p>
            <a:pPr marL="0" indent="0">
              <a:buNone/>
            </a:pPr>
            <a:r>
              <a:rPr lang="tr-TR" sz="2400" dirty="0"/>
              <a:t>internet sayfasında yayımlanmaktadır.</a:t>
            </a:r>
          </a:p>
        </p:txBody>
      </p:sp>
      <p:pic>
        <p:nvPicPr>
          <p:cNvPr id="4" name="Resim 3">
            <a:extLst>
              <a:ext uri="{FF2B5EF4-FFF2-40B4-BE49-F238E27FC236}">
                <a16:creationId xmlns:a16="http://schemas.microsoft.com/office/drawing/2014/main" id="{95F3E2FE-E960-45AB-BACF-B275225E0B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9875" y="5907740"/>
            <a:ext cx="2026924" cy="762002"/>
          </a:xfrm>
          <a:prstGeom prst="rect">
            <a:avLst/>
          </a:prstGeom>
        </p:spPr>
      </p:pic>
    </p:spTree>
    <p:extLst>
      <p:ext uri="{BB962C8B-B14F-4D97-AF65-F5344CB8AC3E}">
        <p14:creationId xmlns:p14="http://schemas.microsoft.com/office/powerpoint/2010/main" val="1306684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5A32436-DA48-4467-AC8F-B05B598D4098}"/>
              </a:ext>
            </a:extLst>
          </p:cNvPr>
          <p:cNvSpPr>
            <a:spLocks noGrp="1"/>
          </p:cNvSpPr>
          <p:nvPr>
            <p:ph idx="1"/>
          </p:nvPr>
        </p:nvSpPr>
        <p:spPr>
          <a:xfrm>
            <a:off x="982132" y="484973"/>
            <a:ext cx="7704667" cy="5422767"/>
          </a:xfrm>
        </p:spPr>
        <p:txBody>
          <a:bodyPr>
            <a:normAutofit fontScale="92500" lnSpcReduction="10000"/>
          </a:bodyPr>
          <a:lstStyle/>
          <a:p>
            <a:pPr marL="0" indent="0" algn="ctr">
              <a:buNone/>
            </a:pPr>
            <a:r>
              <a:rPr lang="tr-TR" sz="4700" b="1" dirty="0">
                <a:latin typeface="+mn-lt"/>
                <a:hlinkClick r:id="rId2"/>
              </a:rPr>
              <a:t>Kayıtlı Elektronik Posta Hizmet Sağlayıcıları </a:t>
            </a:r>
            <a:endParaRPr lang="tr-TR" sz="4700" b="1" dirty="0">
              <a:latin typeface="+mn-lt"/>
            </a:endParaRPr>
          </a:p>
          <a:p>
            <a:endParaRPr lang="tr-TR" b="1" dirty="0"/>
          </a:p>
          <a:p>
            <a:r>
              <a:rPr lang="tr-TR" sz="1700" dirty="0">
                <a:latin typeface="Arial" panose="020B0604020202020204" pitchFamily="34" charset="0"/>
                <a:cs typeface="Arial" panose="020B0604020202020204" pitchFamily="34" charset="0"/>
              </a:rPr>
              <a:t>Posta ve Telgraf Teşkilatı A.Ş. (hs01.kep.tr)</a:t>
            </a:r>
          </a:p>
          <a:p>
            <a:r>
              <a:rPr lang="tr-TR" sz="1700" dirty="0">
                <a:latin typeface="Arial" panose="020B0604020202020204" pitchFamily="34" charset="0"/>
                <a:cs typeface="Arial" panose="020B0604020202020204" pitchFamily="34" charset="0"/>
              </a:rPr>
              <a:t>TNB Kayıtlı Elektronik Posta Hizmet Sağlayıcılığı ve Ticaret A.Ş. (hs02.kep.tr)</a:t>
            </a:r>
          </a:p>
          <a:p>
            <a:r>
              <a:rPr lang="tr-TR" sz="1700" dirty="0">
                <a:latin typeface="Arial" panose="020B0604020202020204" pitchFamily="34" charset="0"/>
                <a:cs typeface="Arial" panose="020B0604020202020204" pitchFamily="34" charset="0"/>
              </a:rPr>
              <a:t>TÜRKKEP Kayıtlı Elektronik Posta Hizmet Sağlayıcılığı ve Ticaret A.Ş. (hs03.kep.tr)</a:t>
            </a:r>
          </a:p>
          <a:p>
            <a:r>
              <a:rPr lang="tr-TR" sz="1700" dirty="0">
                <a:latin typeface="Arial" panose="020B0604020202020204" pitchFamily="34" charset="0"/>
                <a:cs typeface="Arial" panose="020B0604020202020204" pitchFamily="34" charset="0"/>
              </a:rPr>
              <a:t>INTERTECH Bilgi İşlem ve Pazarlama Ticaret A.Ş. (hs04.kep.tr)</a:t>
            </a:r>
          </a:p>
          <a:p>
            <a:r>
              <a:rPr lang="tr-TR" sz="1700" dirty="0">
                <a:latin typeface="Arial" panose="020B0604020202020204" pitchFamily="34" charset="0"/>
                <a:cs typeface="Arial" panose="020B0604020202020204" pitchFamily="34" charset="0"/>
              </a:rPr>
              <a:t>EFINANS Elektronik Ticaret Ve Bilişim Hizmetleri A.Ş. (hs05.kep.tr)</a:t>
            </a:r>
          </a:p>
          <a:p>
            <a:r>
              <a:rPr lang="tr-TR" sz="1700" dirty="0">
                <a:latin typeface="Arial" panose="020B0604020202020204" pitchFamily="34" charset="0"/>
                <a:cs typeface="Arial" panose="020B0604020202020204" pitchFamily="34" charset="0"/>
              </a:rPr>
              <a:t>KEPKUR </a:t>
            </a:r>
            <a:r>
              <a:rPr lang="tr-TR" sz="1700" dirty="0" err="1">
                <a:latin typeface="Arial" panose="020B0604020202020204" pitchFamily="34" charset="0"/>
                <a:cs typeface="Arial" panose="020B0604020202020204" pitchFamily="34" charset="0"/>
              </a:rPr>
              <a:t>Yazilim</a:t>
            </a:r>
            <a:r>
              <a:rPr lang="tr-TR" sz="1700" dirty="0">
                <a:latin typeface="Arial" panose="020B0604020202020204" pitchFamily="34" charset="0"/>
                <a:cs typeface="Arial" panose="020B0604020202020204" pitchFamily="34" charset="0"/>
              </a:rPr>
              <a:t> Bilişim Kayıtlı Elektronik Posta Hizmetleri Sanayi Ve Ticaret A. Ş.  (hs06.kep.tr)</a:t>
            </a:r>
          </a:p>
          <a:p>
            <a:r>
              <a:rPr lang="tr-TR" sz="1700" dirty="0">
                <a:latin typeface="Arial" panose="020B0604020202020204" pitchFamily="34" charset="0"/>
                <a:cs typeface="Arial" panose="020B0604020202020204" pitchFamily="34" charset="0"/>
              </a:rPr>
              <a:t>F.I.T. Bilgi İşlem Sistemleri Servisleri Sanayi ye Ticaret A.Ş (hs07.kep.tr)</a:t>
            </a:r>
          </a:p>
          <a:p>
            <a:r>
              <a:rPr lang="tr-TR" sz="1700" dirty="0">
                <a:latin typeface="Arial" panose="020B0604020202020204" pitchFamily="34" charset="0"/>
                <a:cs typeface="Arial" panose="020B0604020202020204" pitchFamily="34" charset="0"/>
              </a:rPr>
              <a:t>Mikro </a:t>
            </a:r>
            <a:r>
              <a:rPr lang="tr-TR" sz="1700" dirty="0" err="1">
                <a:latin typeface="Arial" panose="020B0604020202020204" pitchFamily="34" charset="0"/>
                <a:cs typeface="Arial" panose="020B0604020202020204" pitchFamily="34" charset="0"/>
              </a:rPr>
              <a:t>Yazılımevi</a:t>
            </a:r>
            <a:r>
              <a:rPr lang="tr-TR" sz="1700" dirty="0">
                <a:latin typeface="Arial" panose="020B0604020202020204" pitchFamily="34" charset="0"/>
                <a:cs typeface="Arial" panose="020B0604020202020204" pitchFamily="34" charset="0"/>
              </a:rPr>
              <a:t> Yazılım Hizmetleri Bilgisayar Sanayi ve Ticaret A.Ş. (hs08.kep.tr)</a:t>
            </a:r>
          </a:p>
        </p:txBody>
      </p:sp>
      <p:pic>
        <p:nvPicPr>
          <p:cNvPr id="4" name="Resim 3">
            <a:extLst>
              <a:ext uri="{FF2B5EF4-FFF2-40B4-BE49-F238E27FC236}">
                <a16:creationId xmlns:a16="http://schemas.microsoft.com/office/drawing/2014/main" id="{E1EB7D92-0E33-424B-8FBF-342870E971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875" y="5907740"/>
            <a:ext cx="2026924" cy="762002"/>
          </a:xfrm>
          <a:prstGeom prst="rect">
            <a:avLst/>
          </a:prstGeom>
        </p:spPr>
      </p:pic>
    </p:spTree>
    <p:extLst>
      <p:ext uri="{BB962C8B-B14F-4D97-AF65-F5344CB8AC3E}">
        <p14:creationId xmlns:p14="http://schemas.microsoft.com/office/powerpoint/2010/main" val="3707723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C406554-9A5A-42DE-BE6E-8313B42D106D}"/>
              </a:ext>
            </a:extLst>
          </p:cNvPr>
          <p:cNvSpPr>
            <a:spLocks noGrp="1"/>
          </p:cNvSpPr>
          <p:nvPr>
            <p:ph type="title"/>
          </p:nvPr>
        </p:nvSpPr>
        <p:spPr/>
        <p:txBody>
          <a:bodyPr/>
          <a:lstStyle/>
          <a:p>
            <a:r>
              <a:rPr lang="tr-TR" b="1" dirty="0">
                <a:hlinkClick r:id="rId2"/>
              </a:rPr>
              <a:t>KEP ile neler yapabilirim?</a:t>
            </a:r>
            <a:endParaRPr lang="tr-TR" dirty="0"/>
          </a:p>
        </p:txBody>
      </p:sp>
      <p:sp>
        <p:nvSpPr>
          <p:cNvPr id="3" name="İçerik Yer Tutucusu 2">
            <a:extLst>
              <a:ext uri="{FF2B5EF4-FFF2-40B4-BE49-F238E27FC236}">
                <a16:creationId xmlns:a16="http://schemas.microsoft.com/office/drawing/2014/main" id="{2D4F55B9-B925-43F6-B4BD-088B3ACB1AAD}"/>
              </a:ext>
            </a:extLst>
          </p:cNvPr>
          <p:cNvSpPr>
            <a:spLocks noGrp="1"/>
          </p:cNvSpPr>
          <p:nvPr>
            <p:ph idx="1"/>
          </p:nvPr>
        </p:nvSpPr>
        <p:spPr>
          <a:xfrm>
            <a:off x="982132" y="2438401"/>
            <a:ext cx="7704667" cy="2919265"/>
          </a:xfrm>
        </p:spPr>
        <p:txBody>
          <a:bodyPr>
            <a:normAutofit fontScale="70000" lnSpcReduction="20000"/>
          </a:bodyPr>
          <a:lstStyle/>
          <a:p>
            <a:pPr marL="0" indent="0">
              <a:buNone/>
            </a:pPr>
            <a:r>
              <a:rPr lang="tr-TR" dirty="0"/>
              <a:t>KEP sistemiyle resmi, özel ve ticari her türlü belge veya yazı, kurumlar ve şahıslar arasında elektronik posta ile gönderilip alınabilmektedir. Başka bir deyişle yasal geçerli olarak elektronik yazışma ve bildirim (beyanname, bildirge, başvuru, bildirim, ihtar, ihbar, vb.) yapılabilmektedir. Kurum içi ve kurumlar arası yazışmalar, kamu kurumları ile özel sektör kuruluşları, vatandaşlar (gerçek ve tüzel kişiler) arasındaki her türlü yasal bildirim yapılması, belge gönderilmesi, elektronik fatura gönderilmesi, banka yatırım/kredi/kredi kartı hesap ekstreleri, online alışveriş siparişleri ve diğer her nevi sipariş gönderilmesi/alınması, dilekçe, başvurular, sözleşmeler, ihale teklifleri gibi sayısız alanda kullanılabilmektedir. </a:t>
            </a:r>
          </a:p>
          <a:p>
            <a:pPr marL="0" indent="0">
              <a:buNone/>
            </a:pPr>
            <a:r>
              <a:rPr lang="tr-TR" dirty="0"/>
              <a:t>Kâğıt, arşiv, postalama ve işlem maliyetlerinin düşürülmesi ve zaman kayıplarının azaltılmasıyla bürokrasinin daha etkin işlemesine, resmi ve ticari işlemlerin hızlı yapılmasına, ticari faaliyetlerin verimli yürütülmesine ve çevrenin korunmasına yüksek oranda katkı sağlamaktadır.</a:t>
            </a:r>
          </a:p>
        </p:txBody>
      </p:sp>
      <p:pic>
        <p:nvPicPr>
          <p:cNvPr id="4" name="Resim 3">
            <a:extLst>
              <a:ext uri="{FF2B5EF4-FFF2-40B4-BE49-F238E27FC236}">
                <a16:creationId xmlns:a16="http://schemas.microsoft.com/office/drawing/2014/main" id="{5E857008-0C97-4D87-A940-00141B9CF6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875" y="5907740"/>
            <a:ext cx="2026924" cy="762002"/>
          </a:xfrm>
          <a:prstGeom prst="rect">
            <a:avLst/>
          </a:prstGeom>
        </p:spPr>
      </p:pic>
    </p:spTree>
    <p:extLst>
      <p:ext uri="{BB962C8B-B14F-4D97-AF65-F5344CB8AC3E}">
        <p14:creationId xmlns:p14="http://schemas.microsoft.com/office/powerpoint/2010/main" val="33061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F6A33FD-0F4A-4988-AF6C-0A06B1167726}"/>
              </a:ext>
            </a:extLst>
          </p:cNvPr>
          <p:cNvSpPr>
            <a:spLocks noGrp="1"/>
          </p:cNvSpPr>
          <p:nvPr>
            <p:ph type="title"/>
          </p:nvPr>
        </p:nvSpPr>
        <p:spPr/>
        <p:txBody>
          <a:bodyPr/>
          <a:lstStyle/>
          <a:p>
            <a:r>
              <a:rPr lang="tr-TR" b="1" dirty="0">
                <a:hlinkClick r:id="rId2"/>
              </a:rPr>
              <a:t>KEP kullanmak için elektronik imza almam gerekiyor mu?</a:t>
            </a:r>
            <a:endParaRPr lang="tr-TR" dirty="0"/>
          </a:p>
        </p:txBody>
      </p:sp>
      <p:sp>
        <p:nvSpPr>
          <p:cNvPr id="3" name="İçerik Yer Tutucusu 2">
            <a:extLst>
              <a:ext uri="{FF2B5EF4-FFF2-40B4-BE49-F238E27FC236}">
                <a16:creationId xmlns:a16="http://schemas.microsoft.com/office/drawing/2014/main" id="{A670A6E4-4660-445B-8FF4-A98843E0DA83}"/>
              </a:ext>
            </a:extLst>
          </p:cNvPr>
          <p:cNvSpPr>
            <a:spLocks noGrp="1"/>
          </p:cNvSpPr>
          <p:nvPr>
            <p:ph idx="1"/>
          </p:nvPr>
        </p:nvSpPr>
        <p:spPr>
          <a:xfrm>
            <a:off x="982132" y="2438401"/>
            <a:ext cx="7704667" cy="2581912"/>
          </a:xfrm>
        </p:spPr>
        <p:txBody>
          <a:bodyPr>
            <a:normAutofit/>
          </a:bodyPr>
          <a:lstStyle/>
          <a:p>
            <a:pPr marL="0" indent="0">
              <a:buNone/>
            </a:pPr>
            <a:r>
              <a:rPr lang="tr-TR" sz="2400" dirty="0"/>
              <a:t>Kayıtlı elektronik posta sisteminde gönderim yapabilmek için elektronik imza sahibi olunması gerekmektedir. </a:t>
            </a:r>
          </a:p>
          <a:p>
            <a:pPr marL="0" indent="0">
              <a:buNone/>
            </a:pPr>
            <a:r>
              <a:rPr lang="tr-TR" sz="2400" dirty="0"/>
              <a:t>Ancak sadece alıcı olarak KEP hesabını kullanacak olan kullanıcıların elektronik imza sahibi olması gerekmemektedir. </a:t>
            </a:r>
          </a:p>
        </p:txBody>
      </p:sp>
      <p:pic>
        <p:nvPicPr>
          <p:cNvPr id="4" name="Resim 3">
            <a:extLst>
              <a:ext uri="{FF2B5EF4-FFF2-40B4-BE49-F238E27FC236}">
                <a16:creationId xmlns:a16="http://schemas.microsoft.com/office/drawing/2014/main" id="{51F64A14-300A-4068-9619-3BA99DAEF7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875" y="5907740"/>
            <a:ext cx="2026924" cy="762002"/>
          </a:xfrm>
          <a:prstGeom prst="rect">
            <a:avLst/>
          </a:prstGeom>
        </p:spPr>
      </p:pic>
    </p:spTree>
    <p:extLst>
      <p:ext uri="{BB962C8B-B14F-4D97-AF65-F5344CB8AC3E}">
        <p14:creationId xmlns:p14="http://schemas.microsoft.com/office/powerpoint/2010/main" val="311871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A804AFF-82C4-43AD-A602-1940B7984675}"/>
              </a:ext>
            </a:extLst>
          </p:cNvPr>
          <p:cNvSpPr>
            <a:spLocks noGrp="1"/>
          </p:cNvSpPr>
          <p:nvPr>
            <p:ph idx="1"/>
          </p:nvPr>
        </p:nvSpPr>
        <p:spPr>
          <a:xfrm>
            <a:off x="1035399" y="195309"/>
            <a:ext cx="7620329" cy="5885895"/>
          </a:xfrm>
        </p:spPr>
        <p:txBody>
          <a:bodyPr>
            <a:normAutofit fontScale="77500" lnSpcReduction="20000"/>
          </a:bodyPr>
          <a:lstStyle/>
          <a:p>
            <a:pPr marL="0" indent="0">
              <a:buNone/>
            </a:pPr>
            <a:endParaRPr lang="tr-TR" b="1" dirty="0">
              <a:hlinkClick r:id="" action="ppaction://noaction"/>
            </a:endParaRPr>
          </a:p>
          <a:p>
            <a:pPr marL="0" indent="0">
              <a:buNone/>
            </a:pPr>
            <a:endParaRPr lang="tr-TR" b="1" dirty="0">
              <a:hlinkClick r:id="" action="ppaction://noaction"/>
            </a:endParaRPr>
          </a:p>
          <a:p>
            <a:pPr marL="0" indent="0">
              <a:buNone/>
            </a:pPr>
            <a:r>
              <a:rPr lang="tr-TR" b="1" dirty="0">
                <a:hlinkClick r:id="" action="ppaction://noaction"/>
              </a:rPr>
              <a:t>Birden fazla KEP hesabı alabilir miyim?</a:t>
            </a:r>
            <a:endParaRPr lang="tr-TR" b="1" dirty="0"/>
          </a:p>
          <a:p>
            <a:pPr marL="0" indent="0">
              <a:buNone/>
            </a:pPr>
            <a:r>
              <a:rPr lang="tr-TR" dirty="0"/>
              <a:t>Evet. Gerçek veya tüzel kişiler aynı veya faklı </a:t>
            </a:r>
            <a:r>
              <a:rPr lang="tr-TR" dirty="0" err="1"/>
              <a:t>KEPHS’den</a:t>
            </a:r>
            <a:r>
              <a:rPr lang="tr-TR" dirty="0"/>
              <a:t> birden fazla hesap açabilirler.</a:t>
            </a:r>
          </a:p>
          <a:p>
            <a:pPr marL="0" indent="0">
              <a:buNone/>
            </a:pPr>
            <a:endParaRPr lang="tr-TR" dirty="0"/>
          </a:p>
          <a:p>
            <a:pPr marL="0" indent="0">
              <a:buNone/>
            </a:pPr>
            <a:r>
              <a:rPr lang="tr-TR" b="1" dirty="0">
                <a:hlinkClick r:id="rId2"/>
              </a:rPr>
              <a:t>KEP hesabı almanın maliyeti ne kadardır?</a:t>
            </a:r>
            <a:endParaRPr lang="tr-TR" b="1" dirty="0"/>
          </a:p>
          <a:p>
            <a:pPr marL="0" indent="0">
              <a:buNone/>
            </a:pPr>
            <a:r>
              <a:rPr lang="tr-TR" dirty="0"/>
              <a:t>KEP hesabı maliyetleri </a:t>
            </a:r>
            <a:r>
              <a:rPr lang="tr-TR" dirty="0" err="1"/>
              <a:t>KEPHS’ler</a:t>
            </a:r>
            <a:r>
              <a:rPr lang="tr-TR" dirty="0"/>
              <a:t> arasında farklılık gösterebilmektedir. Fiyat listeleri </a:t>
            </a:r>
            <a:r>
              <a:rPr lang="tr-TR" dirty="0" err="1"/>
              <a:t>KEPHS’lerin</a:t>
            </a:r>
            <a:r>
              <a:rPr lang="tr-TR" dirty="0"/>
              <a:t> internet sayfalarından duyurulmaktadır.</a:t>
            </a:r>
          </a:p>
          <a:p>
            <a:pPr marL="0" indent="0">
              <a:buNone/>
            </a:pPr>
            <a:endParaRPr lang="tr-TR" dirty="0"/>
          </a:p>
          <a:p>
            <a:pPr marL="0" indent="0">
              <a:buNone/>
            </a:pPr>
            <a:r>
              <a:rPr lang="tr-TR" b="1" u="sng" dirty="0">
                <a:hlinkClick r:id="rId2"/>
              </a:rPr>
              <a:t>KEP hesabımı başkasına devredebilir miyim?</a:t>
            </a:r>
            <a:endParaRPr lang="tr-TR" b="1" u="sng" dirty="0"/>
          </a:p>
          <a:p>
            <a:pPr marL="0" indent="0">
              <a:buNone/>
            </a:pPr>
            <a:r>
              <a:rPr lang="tr-TR" dirty="0"/>
              <a:t>KEP hesapları aktarılamaz veya devredilemez.</a:t>
            </a:r>
          </a:p>
          <a:p>
            <a:pPr marL="0" indent="0">
              <a:buNone/>
            </a:pPr>
            <a:endParaRPr lang="tr-TR" dirty="0"/>
          </a:p>
          <a:p>
            <a:pPr marL="0" indent="0">
              <a:buNone/>
            </a:pPr>
            <a:r>
              <a:rPr lang="tr-TR" b="1" dirty="0">
                <a:hlinkClick r:id="rId2"/>
              </a:rPr>
              <a:t>KEP hesabımı başkasına kullandırabilir miyim?</a:t>
            </a:r>
            <a:endParaRPr lang="tr-TR" b="1" dirty="0"/>
          </a:p>
          <a:p>
            <a:pPr marL="0" indent="0">
              <a:buNone/>
            </a:pPr>
            <a:r>
              <a:rPr lang="tr-TR" dirty="0"/>
              <a:t>Gerçek kişiler KEP hesaplarını yalnızca kendileri kullanabilir. Tüzel kişiler ise hesaplarını kendi nam ve hesaplarına kullanmak üzere, başvuru sırasında veya daha sonradan bir veya birden fazla işlem yetkilisi tanımlayabilirler.</a:t>
            </a:r>
          </a:p>
          <a:p>
            <a:pPr marL="0" indent="0">
              <a:buNone/>
            </a:pPr>
            <a:endParaRPr lang="tr-TR" dirty="0"/>
          </a:p>
          <a:p>
            <a:endParaRPr lang="tr-TR" dirty="0"/>
          </a:p>
        </p:txBody>
      </p:sp>
      <p:pic>
        <p:nvPicPr>
          <p:cNvPr id="4" name="Resim 3">
            <a:extLst>
              <a:ext uri="{FF2B5EF4-FFF2-40B4-BE49-F238E27FC236}">
                <a16:creationId xmlns:a16="http://schemas.microsoft.com/office/drawing/2014/main" id="{D164FDFA-4AAB-4031-B41D-C7F402C00C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875" y="5907740"/>
            <a:ext cx="2026924" cy="762002"/>
          </a:xfrm>
          <a:prstGeom prst="rect">
            <a:avLst/>
          </a:prstGeom>
        </p:spPr>
      </p:pic>
    </p:spTree>
    <p:extLst>
      <p:ext uri="{BB962C8B-B14F-4D97-AF65-F5344CB8AC3E}">
        <p14:creationId xmlns:p14="http://schemas.microsoft.com/office/powerpoint/2010/main" val="3241204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D25F2F4-C5F7-4278-9DCD-A6B8BE6ADBBD}"/>
              </a:ext>
            </a:extLst>
          </p:cNvPr>
          <p:cNvSpPr>
            <a:spLocks noGrp="1"/>
          </p:cNvSpPr>
          <p:nvPr>
            <p:ph type="title"/>
          </p:nvPr>
        </p:nvSpPr>
        <p:spPr/>
        <p:txBody>
          <a:bodyPr/>
          <a:lstStyle/>
          <a:p>
            <a:r>
              <a:rPr lang="tr-TR" b="1" dirty="0">
                <a:hlinkClick r:id="rId2"/>
              </a:rPr>
              <a:t>Elektronik imza nedir?</a:t>
            </a:r>
            <a:endParaRPr lang="tr-TR" dirty="0"/>
          </a:p>
        </p:txBody>
      </p:sp>
      <p:sp>
        <p:nvSpPr>
          <p:cNvPr id="3" name="İçerik Yer Tutucusu 2">
            <a:extLst>
              <a:ext uri="{FF2B5EF4-FFF2-40B4-BE49-F238E27FC236}">
                <a16:creationId xmlns:a16="http://schemas.microsoft.com/office/drawing/2014/main" id="{062C91BC-E16D-4447-B3F4-94DE4F26BA84}"/>
              </a:ext>
            </a:extLst>
          </p:cNvPr>
          <p:cNvSpPr>
            <a:spLocks noGrp="1"/>
          </p:cNvSpPr>
          <p:nvPr>
            <p:ph idx="1"/>
          </p:nvPr>
        </p:nvSpPr>
        <p:spPr>
          <a:xfrm>
            <a:off x="982132" y="1668194"/>
            <a:ext cx="7704667" cy="3332816"/>
          </a:xfrm>
        </p:spPr>
        <p:txBody>
          <a:bodyPr>
            <a:normAutofit/>
          </a:bodyPr>
          <a:lstStyle/>
          <a:p>
            <a:pPr marL="171450" indent="0">
              <a:lnSpc>
                <a:spcPct val="107000"/>
              </a:lnSpc>
              <a:spcAft>
                <a:spcPts val="800"/>
              </a:spcAft>
              <a:buNone/>
            </a:pPr>
            <a:r>
              <a:rPr lang="tr-TR" sz="2200" dirty="0">
                <a:latin typeface="Arial" panose="020B0604020202020204" pitchFamily="34" charset="0"/>
                <a:ea typeface="Calibri" panose="020F0502020204030204" pitchFamily="34" charset="0"/>
                <a:cs typeface="Times New Roman" panose="02020603050405020304" pitchFamily="18" charset="0"/>
              </a:rPr>
              <a:t>5070 sayılı Elektronik İmza Kanunu’nda yer alan şekliyle elektronik imza; başka bir elektronik veriye eklenen veya elektronik veriyle mantıksal bağlantısı bulunan ve kimlik doğrulama amacıyla kullanılan elektronik veriyi tanımlar.</a:t>
            </a:r>
            <a:r>
              <a:rPr lang="tr-TR" sz="1600" dirty="0">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tr-TR" dirty="0"/>
          </a:p>
        </p:txBody>
      </p:sp>
      <p:pic>
        <p:nvPicPr>
          <p:cNvPr id="4" name="Resim 3">
            <a:extLst>
              <a:ext uri="{FF2B5EF4-FFF2-40B4-BE49-F238E27FC236}">
                <a16:creationId xmlns:a16="http://schemas.microsoft.com/office/drawing/2014/main" id="{817BF9EF-29DA-45F7-A280-43E575C111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875" y="5907740"/>
            <a:ext cx="2026924" cy="762002"/>
          </a:xfrm>
          <a:prstGeom prst="rect">
            <a:avLst/>
          </a:prstGeom>
        </p:spPr>
      </p:pic>
    </p:spTree>
    <p:extLst>
      <p:ext uri="{BB962C8B-B14F-4D97-AF65-F5344CB8AC3E}">
        <p14:creationId xmlns:p14="http://schemas.microsoft.com/office/powerpoint/2010/main" val="36838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70C3E7A-63EE-455C-A071-1D930399E9D1}"/>
              </a:ext>
            </a:extLst>
          </p:cNvPr>
          <p:cNvSpPr>
            <a:spLocks noGrp="1"/>
          </p:cNvSpPr>
          <p:nvPr>
            <p:ph type="title"/>
          </p:nvPr>
        </p:nvSpPr>
        <p:spPr>
          <a:xfrm>
            <a:off x="982133" y="457201"/>
            <a:ext cx="7704667" cy="883327"/>
          </a:xfrm>
        </p:spPr>
        <p:txBody>
          <a:bodyPr/>
          <a:lstStyle/>
          <a:p>
            <a:r>
              <a:rPr lang="tr-TR" b="1" u="sng" dirty="0">
                <a:solidFill>
                  <a:srgbClr val="0070C0"/>
                </a:solidFill>
              </a:rPr>
              <a:t>PTT Kep İleti Gönderme</a:t>
            </a:r>
          </a:p>
        </p:txBody>
      </p:sp>
      <p:pic>
        <p:nvPicPr>
          <p:cNvPr id="4" name="Resim 3">
            <a:extLst>
              <a:ext uri="{FF2B5EF4-FFF2-40B4-BE49-F238E27FC236}">
                <a16:creationId xmlns:a16="http://schemas.microsoft.com/office/drawing/2014/main" id="{9FAB8978-65AB-4455-BBEC-675DBDE0CD31}"/>
              </a:ext>
            </a:extLst>
          </p:cNvPr>
          <p:cNvPicPr>
            <a:picLocks noChangeAspect="1"/>
          </p:cNvPicPr>
          <p:nvPr/>
        </p:nvPicPr>
        <p:blipFill>
          <a:blip r:embed="rId2"/>
          <a:stretch>
            <a:fillRect/>
          </a:stretch>
        </p:blipFill>
        <p:spPr>
          <a:xfrm>
            <a:off x="1151633" y="1425422"/>
            <a:ext cx="7535167" cy="4717926"/>
          </a:xfrm>
          <a:prstGeom prst="rect">
            <a:avLst/>
          </a:prstGeom>
        </p:spPr>
      </p:pic>
    </p:spTree>
    <p:extLst>
      <p:ext uri="{BB962C8B-B14F-4D97-AF65-F5344CB8AC3E}">
        <p14:creationId xmlns:p14="http://schemas.microsoft.com/office/powerpoint/2010/main" val="386184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EDF5F17-E6A0-4BA7-951C-C543105137FB}"/>
              </a:ext>
            </a:extLst>
          </p:cNvPr>
          <p:cNvSpPr>
            <a:spLocks noGrp="1"/>
          </p:cNvSpPr>
          <p:nvPr>
            <p:ph type="title"/>
          </p:nvPr>
        </p:nvSpPr>
        <p:spPr>
          <a:xfrm>
            <a:off x="982133" y="457201"/>
            <a:ext cx="7704667" cy="989859"/>
          </a:xfrm>
        </p:spPr>
        <p:txBody>
          <a:bodyPr/>
          <a:lstStyle/>
          <a:p>
            <a:r>
              <a:rPr lang="tr-TR" b="1" u="sng" dirty="0">
                <a:solidFill>
                  <a:srgbClr val="0070C0"/>
                </a:solidFill>
              </a:rPr>
              <a:t>KEP İleti Delilleri</a:t>
            </a:r>
          </a:p>
        </p:txBody>
      </p:sp>
      <p:pic>
        <p:nvPicPr>
          <p:cNvPr id="3" name="Resim 2">
            <a:extLst>
              <a:ext uri="{FF2B5EF4-FFF2-40B4-BE49-F238E27FC236}">
                <a16:creationId xmlns:a16="http://schemas.microsoft.com/office/drawing/2014/main" id="{9A112466-8288-4724-B5AE-7822179D13E6}"/>
              </a:ext>
            </a:extLst>
          </p:cNvPr>
          <p:cNvPicPr>
            <a:picLocks noChangeAspect="1"/>
          </p:cNvPicPr>
          <p:nvPr/>
        </p:nvPicPr>
        <p:blipFill>
          <a:blip r:embed="rId2"/>
          <a:stretch>
            <a:fillRect/>
          </a:stretch>
        </p:blipFill>
        <p:spPr>
          <a:xfrm>
            <a:off x="1072718" y="1691751"/>
            <a:ext cx="7614082" cy="4282921"/>
          </a:xfrm>
          <a:prstGeom prst="rect">
            <a:avLst/>
          </a:prstGeom>
        </p:spPr>
      </p:pic>
    </p:spTree>
    <p:extLst>
      <p:ext uri="{BB962C8B-B14F-4D97-AF65-F5344CB8AC3E}">
        <p14:creationId xmlns:p14="http://schemas.microsoft.com/office/powerpoint/2010/main" val="194409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7BF5522-38A9-413A-8240-6EE7E200DD73}"/>
              </a:ext>
            </a:extLst>
          </p:cNvPr>
          <p:cNvSpPr>
            <a:spLocks noGrp="1"/>
          </p:cNvSpPr>
          <p:nvPr>
            <p:ph type="title"/>
          </p:nvPr>
        </p:nvSpPr>
        <p:spPr>
          <a:xfrm>
            <a:off x="982133" y="457201"/>
            <a:ext cx="7704667" cy="998737"/>
          </a:xfrm>
        </p:spPr>
        <p:txBody>
          <a:bodyPr/>
          <a:lstStyle/>
          <a:p>
            <a:r>
              <a:rPr lang="tr-TR" b="1" u="sng" dirty="0">
                <a:solidFill>
                  <a:srgbClr val="0070C0"/>
                </a:solidFill>
              </a:rPr>
              <a:t>KEP İleti Gönderimi</a:t>
            </a:r>
          </a:p>
        </p:txBody>
      </p:sp>
      <p:pic>
        <p:nvPicPr>
          <p:cNvPr id="5" name="Resim 4">
            <a:extLst>
              <a:ext uri="{FF2B5EF4-FFF2-40B4-BE49-F238E27FC236}">
                <a16:creationId xmlns:a16="http://schemas.microsoft.com/office/drawing/2014/main" id="{9256B483-9462-471A-9956-646638F57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1728" y="1597981"/>
            <a:ext cx="7698760" cy="4332302"/>
          </a:xfrm>
          <a:prstGeom prst="rect">
            <a:avLst/>
          </a:prstGeom>
        </p:spPr>
      </p:pic>
    </p:spTree>
    <p:extLst>
      <p:ext uri="{BB962C8B-B14F-4D97-AF65-F5344CB8AC3E}">
        <p14:creationId xmlns:p14="http://schemas.microsoft.com/office/powerpoint/2010/main" val="3570027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886CF0D-8789-4029-AD21-5FC508851C04}"/>
              </a:ext>
            </a:extLst>
          </p:cNvPr>
          <p:cNvSpPr>
            <a:spLocks noGrp="1"/>
          </p:cNvSpPr>
          <p:nvPr>
            <p:ph type="title"/>
          </p:nvPr>
        </p:nvSpPr>
        <p:spPr/>
        <p:txBody>
          <a:bodyPr/>
          <a:lstStyle/>
          <a:p>
            <a:r>
              <a:rPr lang="tr-TR" b="1" dirty="0">
                <a:hlinkClick r:id="rId2"/>
              </a:rPr>
              <a:t>Elektronik imzanın özellikleri nelerdir?</a:t>
            </a:r>
            <a:endParaRPr lang="tr-TR" dirty="0"/>
          </a:p>
        </p:txBody>
      </p:sp>
      <p:sp>
        <p:nvSpPr>
          <p:cNvPr id="3" name="İçerik Yer Tutucusu 2">
            <a:extLst>
              <a:ext uri="{FF2B5EF4-FFF2-40B4-BE49-F238E27FC236}">
                <a16:creationId xmlns:a16="http://schemas.microsoft.com/office/drawing/2014/main" id="{A1A95BF1-BAE2-46B3-8C32-E0746ED224F2}"/>
              </a:ext>
            </a:extLst>
          </p:cNvPr>
          <p:cNvSpPr>
            <a:spLocks noGrp="1"/>
          </p:cNvSpPr>
          <p:nvPr>
            <p:ph idx="1"/>
          </p:nvPr>
        </p:nvSpPr>
        <p:spPr>
          <a:xfrm>
            <a:off x="982133" y="2667000"/>
            <a:ext cx="7904415" cy="3332816"/>
          </a:xfrm>
        </p:spPr>
        <p:txBody>
          <a:bodyPr>
            <a:normAutofit fontScale="70000" lnSpcReduction="20000"/>
          </a:bodyPr>
          <a:lstStyle/>
          <a:p>
            <a:pPr marL="0" lvl="0" indent="0">
              <a:lnSpc>
                <a:spcPct val="107000"/>
              </a:lnSpc>
              <a:spcAft>
                <a:spcPts val="800"/>
              </a:spcAft>
              <a:buNone/>
              <a:tabLst>
                <a:tab pos="457200" algn="l"/>
              </a:tabLst>
            </a:pPr>
            <a:r>
              <a:rPr lang="tr-TR" dirty="0">
                <a:latin typeface="Arial" panose="020B0604020202020204" pitchFamily="34" charset="0"/>
                <a:ea typeface="Calibri" panose="020F0502020204030204" pitchFamily="34" charset="0"/>
                <a:cs typeface="Times New Roman" panose="02020603050405020304" pitchFamily="18" charset="0"/>
              </a:rPr>
              <a:t>Elektronik imza kullanıcılarına aşağıda belirtilen üç temel özelliği sağlamaktadır:</a:t>
            </a:r>
          </a:p>
          <a:p>
            <a:pPr marL="0" lvl="0" indent="0">
              <a:lnSpc>
                <a:spcPct val="107000"/>
              </a:lnSpc>
              <a:spcAft>
                <a:spcPts val="800"/>
              </a:spcAft>
              <a:buNone/>
              <a:tabLst>
                <a:tab pos="457200" algn="l"/>
              </a:tabLst>
            </a:pPr>
            <a:br>
              <a:rPr lang="tr-TR" dirty="0">
                <a:latin typeface="Arial" panose="020B0604020202020204" pitchFamily="34" charset="0"/>
                <a:ea typeface="Calibri" panose="020F0502020204030204" pitchFamily="34" charset="0"/>
                <a:cs typeface="Times New Roman" panose="02020603050405020304" pitchFamily="18" charset="0"/>
              </a:rPr>
            </a:br>
            <a:r>
              <a:rPr lang="tr-TR" dirty="0">
                <a:latin typeface="Arial" panose="020B0604020202020204" pitchFamily="34" charset="0"/>
                <a:ea typeface="Calibri" panose="020F0502020204030204" pitchFamily="34" charset="0"/>
                <a:cs typeface="Times New Roman" panose="02020603050405020304" pitchFamily="18" charset="0"/>
              </a:rPr>
              <a:t>* Veri Bütünlüğü: Verinin izinsiz ya da yanlışlıkla değiştirilmesini, silinmesini ve veriye ekleme yapılmasını önlemek,</a:t>
            </a:r>
          </a:p>
          <a:p>
            <a:pPr marL="0" lvl="0" indent="0">
              <a:lnSpc>
                <a:spcPct val="107000"/>
              </a:lnSpc>
              <a:spcAft>
                <a:spcPts val="800"/>
              </a:spcAft>
              <a:buNone/>
              <a:tabLst>
                <a:tab pos="457200" algn="l"/>
              </a:tabLst>
            </a:pPr>
            <a:br>
              <a:rPr lang="tr-TR" dirty="0">
                <a:latin typeface="Arial" panose="020B0604020202020204" pitchFamily="34" charset="0"/>
                <a:ea typeface="Calibri" panose="020F0502020204030204" pitchFamily="34" charset="0"/>
                <a:cs typeface="Times New Roman" panose="02020603050405020304" pitchFamily="18" charset="0"/>
              </a:rPr>
            </a:br>
            <a:r>
              <a:rPr lang="tr-TR" dirty="0">
                <a:latin typeface="Arial" panose="020B0604020202020204" pitchFamily="34" charset="0"/>
                <a:ea typeface="Calibri" panose="020F0502020204030204" pitchFamily="34" charset="0"/>
                <a:cs typeface="Times New Roman" panose="02020603050405020304" pitchFamily="18" charset="0"/>
              </a:rPr>
              <a:t>* Kimlik Doğrulama ve Onaylama: Mesajın ve mesaj sahibinin iletiminin geçerliliğini sağlamak,</a:t>
            </a:r>
          </a:p>
          <a:p>
            <a:pPr marL="0" lvl="0" indent="0">
              <a:lnSpc>
                <a:spcPct val="107000"/>
              </a:lnSpc>
              <a:spcAft>
                <a:spcPts val="800"/>
              </a:spcAft>
              <a:buNone/>
              <a:tabLst>
                <a:tab pos="457200" algn="l"/>
              </a:tabLst>
            </a:pPr>
            <a:br>
              <a:rPr lang="tr-TR" dirty="0">
                <a:latin typeface="Arial" panose="020B0604020202020204" pitchFamily="34" charset="0"/>
                <a:ea typeface="Calibri" panose="020F0502020204030204" pitchFamily="34" charset="0"/>
                <a:cs typeface="Times New Roman" panose="02020603050405020304" pitchFamily="18" charset="0"/>
              </a:rPr>
            </a:br>
            <a:r>
              <a:rPr lang="tr-TR" dirty="0">
                <a:latin typeface="Arial" panose="020B0604020202020204" pitchFamily="34" charset="0"/>
                <a:ea typeface="Calibri" panose="020F0502020204030204" pitchFamily="34" charset="0"/>
                <a:cs typeface="Times New Roman" panose="02020603050405020304" pitchFamily="18" charset="0"/>
              </a:rPr>
              <a:t>* İnkar Edilemezlik: Bireylerin elektronik ortamda gerçekleştirdikleri işlemleri inkar etmelerini önlemek.</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tr-TR" sz="1600" dirty="0">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pic>
        <p:nvPicPr>
          <p:cNvPr id="4" name="Resim 3">
            <a:extLst>
              <a:ext uri="{FF2B5EF4-FFF2-40B4-BE49-F238E27FC236}">
                <a16:creationId xmlns:a16="http://schemas.microsoft.com/office/drawing/2014/main" id="{52B7FA59-0A19-4E1A-98D8-BAF33E88C1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875" y="5907740"/>
            <a:ext cx="2026924" cy="762002"/>
          </a:xfrm>
          <a:prstGeom prst="rect">
            <a:avLst/>
          </a:prstGeom>
        </p:spPr>
      </p:pic>
    </p:spTree>
    <p:extLst>
      <p:ext uri="{BB962C8B-B14F-4D97-AF65-F5344CB8AC3E}">
        <p14:creationId xmlns:p14="http://schemas.microsoft.com/office/powerpoint/2010/main" val="1936269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208692B-8AB4-4346-93EB-3DCC3D00C1E4}"/>
              </a:ext>
            </a:extLst>
          </p:cNvPr>
          <p:cNvSpPr>
            <a:spLocks noGrp="1"/>
          </p:cNvSpPr>
          <p:nvPr>
            <p:ph type="title"/>
          </p:nvPr>
        </p:nvSpPr>
        <p:spPr/>
        <p:txBody>
          <a:bodyPr/>
          <a:lstStyle/>
          <a:p>
            <a:r>
              <a:rPr lang="de-DE" b="1" dirty="0">
                <a:hlinkClick r:id="rId2"/>
              </a:rPr>
              <a:t>Elektronik </a:t>
            </a:r>
            <a:r>
              <a:rPr lang="de-DE" b="1" dirty="0" err="1">
                <a:hlinkClick r:id="rId2"/>
              </a:rPr>
              <a:t>imzanın</a:t>
            </a:r>
            <a:r>
              <a:rPr lang="de-DE" b="1" dirty="0">
                <a:hlinkClick r:id="rId2"/>
              </a:rPr>
              <a:t> </a:t>
            </a:r>
            <a:r>
              <a:rPr lang="de-DE" b="1" dirty="0" err="1">
                <a:hlinkClick r:id="rId2"/>
              </a:rPr>
              <a:t>hukuki</a:t>
            </a:r>
            <a:r>
              <a:rPr lang="de-DE" b="1" dirty="0">
                <a:hlinkClick r:id="rId2"/>
              </a:rPr>
              <a:t> </a:t>
            </a:r>
            <a:r>
              <a:rPr lang="de-DE" b="1" dirty="0" err="1">
                <a:hlinkClick r:id="rId2"/>
              </a:rPr>
              <a:t>sonuçları</a:t>
            </a:r>
            <a:r>
              <a:rPr lang="de-DE" b="1" dirty="0">
                <a:hlinkClick r:id="rId2"/>
              </a:rPr>
              <a:t> </a:t>
            </a:r>
            <a:r>
              <a:rPr lang="de-DE" b="1" dirty="0" err="1">
                <a:hlinkClick r:id="rId2"/>
              </a:rPr>
              <a:t>nedir</a:t>
            </a:r>
            <a:r>
              <a:rPr lang="de-DE" b="1" dirty="0">
                <a:hlinkClick r:id="rId2"/>
              </a:rPr>
              <a:t>?</a:t>
            </a:r>
            <a:endParaRPr lang="tr-TR" dirty="0"/>
          </a:p>
        </p:txBody>
      </p:sp>
      <p:sp>
        <p:nvSpPr>
          <p:cNvPr id="3" name="İçerik Yer Tutucusu 2">
            <a:extLst>
              <a:ext uri="{FF2B5EF4-FFF2-40B4-BE49-F238E27FC236}">
                <a16:creationId xmlns:a16="http://schemas.microsoft.com/office/drawing/2014/main" id="{C1822351-3075-48C4-8E41-8CA13F1C787A}"/>
              </a:ext>
            </a:extLst>
          </p:cNvPr>
          <p:cNvSpPr>
            <a:spLocks noGrp="1"/>
          </p:cNvSpPr>
          <p:nvPr>
            <p:ph idx="1"/>
          </p:nvPr>
        </p:nvSpPr>
        <p:spPr/>
        <p:txBody>
          <a:bodyPr>
            <a:normAutofit/>
          </a:bodyPr>
          <a:lstStyle/>
          <a:p>
            <a:pPr marL="0" lvl="0" indent="0">
              <a:lnSpc>
                <a:spcPct val="107000"/>
              </a:lnSpc>
              <a:spcAft>
                <a:spcPts val="800"/>
              </a:spcAft>
              <a:buNone/>
              <a:tabLst>
                <a:tab pos="457200" algn="l"/>
              </a:tabLst>
            </a:pPr>
            <a:r>
              <a:rPr lang="tr-TR" dirty="0">
                <a:latin typeface="Arial" panose="020B0604020202020204" pitchFamily="34" charset="0"/>
                <a:ea typeface="Calibri" panose="020F0502020204030204" pitchFamily="34" charset="0"/>
                <a:cs typeface="Times New Roman" panose="02020603050405020304" pitchFamily="18" charset="0"/>
              </a:rPr>
              <a:t>Elektronik İmza Kanunu’nda; Güvenli Elektronik İmza, elle atılan imzaya eşdeğer kabul edilmiş ve Güvenli Elektronik İmza ile oluşturulmuş verilerin senet hükmünde olacağı, bu verilerin aksi ispat edilinceye kadar kesin delil sayılacağı belirtilmiştir. </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sz="3600" dirty="0"/>
          </a:p>
        </p:txBody>
      </p:sp>
      <p:pic>
        <p:nvPicPr>
          <p:cNvPr id="4" name="Resim 3">
            <a:extLst>
              <a:ext uri="{FF2B5EF4-FFF2-40B4-BE49-F238E27FC236}">
                <a16:creationId xmlns:a16="http://schemas.microsoft.com/office/drawing/2014/main" id="{A0C1272A-8D0E-4B7C-8BA1-AB62FC7B8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875" y="5907740"/>
            <a:ext cx="2026924" cy="762002"/>
          </a:xfrm>
          <a:prstGeom prst="rect">
            <a:avLst/>
          </a:prstGeom>
        </p:spPr>
      </p:pic>
    </p:spTree>
    <p:extLst>
      <p:ext uri="{BB962C8B-B14F-4D97-AF65-F5344CB8AC3E}">
        <p14:creationId xmlns:p14="http://schemas.microsoft.com/office/powerpoint/2010/main" val="2957548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2FEE632-990D-4620-A2F8-79DA41694178}"/>
              </a:ext>
            </a:extLst>
          </p:cNvPr>
          <p:cNvSpPr>
            <a:spLocks noGrp="1"/>
          </p:cNvSpPr>
          <p:nvPr>
            <p:ph type="title"/>
          </p:nvPr>
        </p:nvSpPr>
        <p:spPr/>
        <p:txBody>
          <a:bodyPr/>
          <a:lstStyle/>
          <a:p>
            <a:r>
              <a:rPr lang="tr-TR" b="1" u="sng" dirty="0">
                <a:hlinkClick r:id="rId2"/>
              </a:rPr>
              <a:t>"Elektronik Sertifika” ve “Nitelikli Elektronik Sertifika” nedir?</a:t>
            </a:r>
            <a:endParaRPr lang="tr-TR" dirty="0"/>
          </a:p>
        </p:txBody>
      </p:sp>
      <p:sp>
        <p:nvSpPr>
          <p:cNvPr id="3" name="İçerik Yer Tutucusu 2">
            <a:extLst>
              <a:ext uri="{FF2B5EF4-FFF2-40B4-BE49-F238E27FC236}">
                <a16:creationId xmlns:a16="http://schemas.microsoft.com/office/drawing/2014/main" id="{18A14A55-5D7C-4615-84EC-7EA397C50C18}"/>
              </a:ext>
            </a:extLst>
          </p:cNvPr>
          <p:cNvSpPr>
            <a:spLocks noGrp="1"/>
          </p:cNvSpPr>
          <p:nvPr>
            <p:ph idx="1"/>
          </p:nvPr>
        </p:nvSpPr>
        <p:spPr>
          <a:xfrm>
            <a:off x="982133" y="2667000"/>
            <a:ext cx="7948803" cy="3307672"/>
          </a:xfrm>
        </p:spPr>
        <p:txBody>
          <a:bodyPr>
            <a:normAutofit fontScale="70000" lnSpcReduction="20000"/>
          </a:bodyPr>
          <a:lstStyle/>
          <a:p>
            <a:pPr marL="171450" indent="0" algn="just">
              <a:lnSpc>
                <a:spcPct val="107000"/>
              </a:lnSpc>
              <a:spcAft>
                <a:spcPts val="800"/>
              </a:spcAft>
              <a:buNone/>
            </a:pPr>
            <a:r>
              <a:rPr lang="tr-TR" dirty="0">
                <a:latin typeface="Arial" panose="020B0604020202020204" pitchFamily="34" charset="0"/>
                <a:ea typeface="Calibri" panose="020F0502020204030204" pitchFamily="34" charset="0"/>
                <a:cs typeface="Times New Roman" panose="02020603050405020304" pitchFamily="18" charset="0"/>
              </a:rPr>
              <a:t>5070 sayılı Elektronik İmza Kanunu’nda elektronik sertifika, elektronik imzanın doğrulanması için gerekli olan veriyi ve imza sahibinin kimlik bilgilerini içeren elektronik kayıt olarak tanımlanmıştır. Elektronik sertifikalar, kanuna uygun olarak faaliyette bulunan elektronik sertifika hizmet sağlayıcılarından belirli bir ücret karşılığında temin edilmelidir. Elektronik sertifikalar, atılan imzanın doğruluğunun teyit edilebilmesi için gereklidir.</a:t>
            </a:r>
          </a:p>
          <a:p>
            <a:pPr marL="171450" indent="0" algn="just">
              <a:lnSpc>
                <a:spcPct val="107000"/>
              </a:lnSpc>
              <a:spcAft>
                <a:spcPts val="800"/>
              </a:spcAft>
              <a:buNone/>
            </a:pPr>
            <a:br>
              <a:rPr lang="tr-TR" dirty="0">
                <a:latin typeface="Arial" panose="020B0604020202020204" pitchFamily="34" charset="0"/>
                <a:ea typeface="Calibri" panose="020F0502020204030204" pitchFamily="34" charset="0"/>
                <a:cs typeface="Times New Roman" panose="02020603050405020304" pitchFamily="18" charset="0"/>
              </a:rPr>
            </a:br>
            <a:r>
              <a:rPr lang="tr-TR" dirty="0">
                <a:latin typeface="Arial" panose="020B0604020202020204" pitchFamily="34" charset="0"/>
                <a:ea typeface="Calibri" panose="020F0502020204030204" pitchFamily="34" charset="0"/>
                <a:cs typeface="Times New Roman" panose="02020603050405020304" pitchFamily="18" charset="0"/>
              </a:rPr>
              <a:t>Nitelikli elektronik sertifikalar; Kanunun 9 uncu maddesinde belirtildiği şekilde “nitelikli sertifika” olduğuna dair bir ibareyi, sertifika hizmet sağlayıcısının kimlik bilgilerini ve kurulduğu ülke adını, imza sahibinin teşhis edilebileceği kimlik bilgilerini, sertifikanın geçerli olduğu süreyi ve sertifikanın seri numarasını barındıran elektronik sertifikalardır.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dirty="0"/>
          </a:p>
        </p:txBody>
      </p:sp>
      <p:pic>
        <p:nvPicPr>
          <p:cNvPr id="4" name="Resim 3">
            <a:extLst>
              <a:ext uri="{FF2B5EF4-FFF2-40B4-BE49-F238E27FC236}">
                <a16:creationId xmlns:a16="http://schemas.microsoft.com/office/drawing/2014/main" id="{8E1DF128-3A79-4A49-9116-609599C824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875" y="5907740"/>
            <a:ext cx="2026924" cy="762002"/>
          </a:xfrm>
          <a:prstGeom prst="rect">
            <a:avLst/>
          </a:prstGeom>
        </p:spPr>
      </p:pic>
    </p:spTree>
    <p:extLst>
      <p:ext uri="{BB962C8B-B14F-4D97-AF65-F5344CB8AC3E}">
        <p14:creationId xmlns:p14="http://schemas.microsoft.com/office/powerpoint/2010/main" val="1997625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6CC10B5-5883-4947-8B93-35AD17B08FE2}"/>
              </a:ext>
            </a:extLst>
          </p:cNvPr>
          <p:cNvSpPr>
            <a:spLocks noGrp="1"/>
          </p:cNvSpPr>
          <p:nvPr>
            <p:ph type="title"/>
          </p:nvPr>
        </p:nvSpPr>
        <p:spPr/>
        <p:txBody>
          <a:bodyPr/>
          <a:lstStyle/>
          <a:p>
            <a:r>
              <a:rPr lang="nn-NO" b="1" dirty="0">
                <a:hlinkClick r:id="rId2"/>
              </a:rPr>
              <a:t>“Güvenli Elektronik İmza” nasıl temin edilebilir ?</a:t>
            </a:r>
            <a:endParaRPr lang="tr-TR" dirty="0"/>
          </a:p>
        </p:txBody>
      </p:sp>
      <p:sp>
        <p:nvSpPr>
          <p:cNvPr id="3" name="İçerik Yer Tutucusu 2">
            <a:extLst>
              <a:ext uri="{FF2B5EF4-FFF2-40B4-BE49-F238E27FC236}">
                <a16:creationId xmlns:a16="http://schemas.microsoft.com/office/drawing/2014/main" id="{D922CD27-AE1A-41D4-A281-58EB2EF01BF5}"/>
              </a:ext>
            </a:extLst>
          </p:cNvPr>
          <p:cNvSpPr>
            <a:spLocks noGrp="1"/>
          </p:cNvSpPr>
          <p:nvPr>
            <p:ph idx="1"/>
          </p:nvPr>
        </p:nvSpPr>
        <p:spPr>
          <a:xfrm>
            <a:off x="982133" y="2299317"/>
            <a:ext cx="7860026" cy="2920753"/>
          </a:xfrm>
        </p:spPr>
        <p:txBody>
          <a:bodyPr>
            <a:normAutofit/>
          </a:bodyPr>
          <a:lstStyle/>
          <a:p>
            <a:pPr marL="171450" indent="0">
              <a:lnSpc>
                <a:spcPct val="107000"/>
              </a:lnSpc>
              <a:spcAft>
                <a:spcPts val="800"/>
              </a:spcAft>
              <a:buNone/>
            </a:pPr>
            <a:r>
              <a:rPr lang="tr-TR" sz="2000" dirty="0">
                <a:latin typeface="Arial" panose="020B0604020202020204" pitchFamily="34" charset="0"/>
                <a:ea typeface="Calibri" panose="020F0502020204030204" pitchFamily="34" charset="0"/>
                <a:cs typeface="Times New Roman" panose="02020603050405020304" pitchFamily="18" charset="0"/>
              </a:rPr>
              <a:t>Güvenli Elektronik İmza ancak Nitelikli Elektronik Sertifika ile sağlanabilir. Nitelikli Elektronik Sertifika almak için başvurulabilecek Elektronik Sertifika Hizmet Sağlayıcıları Bilgi Teknolojileri ve İletişim Kurumu’nun internet sayfasında yayınlanmaktadır.</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171450" indent="0">
              <a:lnSpc>
                <a:spcPct val="107000"/>
              </a:lnSpc>
              <a:spcAft>
                <a:spcPts val="800"/>
              </a:spcAft>
              <a:buNone/>
            </a:pPr>
            <a:r>
              <a:rPr lang="tr-TR" sz="2000" u="sng" dirty="0">
                <a:solidFill>
                  <a:srgbClr val="0563C1"/>
                </a:solidFill>
                <a:latin typeface="Arial" panose="020B0604020202020204" pitchFamily="34" charset="0"/>
                <a:ea typeface="Calibri" panose="020F0502020204030204" pitchFamily="34" charset="0"/>
                <a:cs typeface="Times New Roman" panose="02020603050405020304" pitchFamily="18" charset="0"/>
              </a:rPr>
              <a:t>https://www.btk.gov.tr/elektronik-sertifika-hizmet-saglayicilari</a:t>
            </a:r>
            <a:endParaRPr lang="tr-TR" dirty="0"/>
          </a:p>
        </p:txBody>
      </p:sp>
      <p:pic>
        <p:nvPicPr>
          <p:cNvPr id="4" name="Resim 3">
            <a:extLst>
              <a:ext uri="{FF2B5EF4-FFF2-40B4-BE49-F238E27FC236}">
                <a16:creationId xmlns:a16="http://schemas.microsoft.com/office/drawing/2014/main" id="{97452152-FB8B-4E63-9262-E611D2FB18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875" y="5907740"/>
            <a:ext cx="2026924" cy="762002"/>
          </a:xfrm>
          <a:prstGeom prst="rect">
            <a:avLst/>
          </a:prstGeom>
        </p:spPr>
      </p:pic>
    </p:spTree>
    <p:extLst>
      <p:ext uri="{BB962C8B-B14F-4D97-AF65-F5344CB8AC3E}">
        <p14:creationId xmlns:p14="http://schemas.microsoft.com/office/powerpoint/2010/main" val="3857540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30F3823-C23C-4ED4-8890-930096E36095}"/>
              </a:ext>
            </a:extLst>
          </p:cNvPr>
          <p:cNvSpPr>
            <a:spLocks noGrp="1"/>
          </p:cNvSpPr>
          <p:nvPr>
            <p:ph idx="1"/>
          </p:nvPr>
        </p:nvSpPr>
        <p:spPr>
          <a:xfrm>
            <a:off x="982133" y="443883"/>
            <a:ext cx="7704667" cy="5555933"/>
          </a:xfrm>
          <a:ln>
            <a:solidFill>
              <a:schemeClr val="accent1"/>
            </a:solidFill>
          </a:ln>
        </p:spPr>
        <p:txBody>
          <a:bodyPr>
            <a:normAutofit fontScale="85000" lnSpcReduction="10000"/>
          </a:bodyPr>
          <a:lstStyle/>
          <a:p>
            <a:pPr marL="0" indent="0" algn="ctr">
              <a:buNone/>
            </a:pPr>
            <a:r>
              <a:rPr lang="nn-NO" sz="4000" b="1" dirty="0">
                <a:hlinkClick r:id="rId2"/>
              </a:rPr>
              <a:t>Elektronik </a:t>
            </a:r>
            <a:r>
              <a:rPr lang="tr-TR" sz="4000" b="1" dirty="0">
                <a:hlinkClick r:id="rId2"/>
              </a:rPr>
              <a:t>Sertifika Hizmet Sağlayıcıları</a:t>
            </a:r>
            <a:endParaRPr lang="tr-TR" sz="4000" b="1" dirty="0"/>
          </a:p>
          <a:p>
            <a:pPr marL="0" indent="0" algn="ctr">
              <a:buNone/>
            </a:pPr>
            <a:endParaRPr lang="tr-TR" sz="4000" dirty="0"/>
          </a:p>
          <a:p>
            <a:pPr marL="342900" lvl="0" indent="-342900">
              <a:lnSpc>
                <a:spcPct val="107000"/>
              </a:lnSpc>
              <a:spcAft>
                <a:spcPts val="800"/>
              </a:spcAft>
              <a:buFont typeface="Arial" panose="020B0604020202020204" pitchFamily="34" charset="0"/>
              <a:buChar char="•"/>
              <a:tabLst>
                <a:tab pos="457200" algn="l"/>
              </a:tabLst>
            </a:pPr>
            <a:r>
              <a:rPr lang="tr-TR" u="sng" dirty="0">
                <a:solidFill>
                  <a:srgbClr val="0563C1"/>
                </a:solidFill>
                <a:latin typeface="Arial" panose="020B0604020202020204" pitchFamily="34" charset="0"/>
                <a:ea typeface="Calibri" panose="020F0502020204030204" pitchFamily="34" charset="0"/>
                <a:cs typeface="Times New Roman" panose="02020603050405020304" pitchFamily="18" charset="0"/>
              </a:rPr>
              <a:t>Elektronik Bilgi Güvenliği A.Ş.(E-Güven) (http://www.e-guven.com)</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tr-TR" u="sng" dirty="0">
                <a:solidFill>
                  <a:srgbClr val="0563C1"/>
                </a:solidFill>
                <a:latin typeface="Arial" panose="020B0604020202020204" pitchFamily="34" charset="0"/>
                <a:ea typeface="Calibri" panose="020F0502020204030204" pitchFamily="34" charset="0"/>
                <a:cs typeface="Times New Roman" panose="02020603050405020304" pitchFamily="18" charset="0"/>
              </a:rPr>
              <a:t>TUBİTAK-UEKAE (Kamu Sertifikasyon Merkezi) (http://www.kamusm.gov.tr)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tr-TR" u="sng" dirty="0" err="1">
                <a:solidFill>
                  <a:srgbClr val="0563C1"/>
                </a:solidFill>
                <a:latin typeface="Arial" panose="020B0604020202020204" pitchFamily="34" charset="0"/>
                <a:ea typeface="Calibri" panose="020F0502020204030204" pitchFamily="34" charset="0"/>
                <a:cs typeface="Times New Roman" panose="02020603050405020304" pitchFamily="18" charset="0"/>
              </a:rPr>
              <a:t>TürkTrust</a:t>
            </a:r>
            <a:r>
              <a:rPr lang="tr-TR" u="sng" dirty="0">
                <a:solidFill>
                  <a:srgbClr val="0563C1"/>
                </a:solidFill>
                <a:latin typeface="Arial" panose="020B0604020202020204" pitchFamily="34" charset="0"/>
                <a:ea typeface="Calibri" panose="020F0502020204030204" pitchFamily="34" charset="0"/>
                <a:cs typeface="Times New Roman" panose="02020603050405020304" pitchFamily="18" charset="0"/>
              </a:rPr>
              <a:t> Bilgi, İletişim ve Bilişim Güvenliği Hizmetleri A.Ş. (http://www.turktrust.com.tr)</a:t>
            </a:r>
          </a:p>
          <a:p>
            <a:pPr marL="342900" lvl="0" indent="-342900">
              <a:lnSpc>
                <a:spcPct val="107000"/>
              </a:lnSpc>
              <a:spcAft>
                <a:spcPts val="800"/>
              </a:spcAft>
              <a:buFont typeface="Arial" panose="020B0604020202020204" pitchFamily="34" charset="0"/>
              <a:buChar char="•"/>
              <a:tabLst>
                <a:tab pos="457200" algn="l"/>
              </a:tabLst>
            </a:pPr>
            <a:r>
              <a:rPr lang="tr-TR" u="sng" dirty="0">
                <a:solidFill>
                  <a:srgbClr val="0563C1"/>
                </a:solidFill>
                <a:latin typeface="Arial" panose="020B0604020202020204" pitchFamily="34" charset="0"/>
                <a:ea typeface="Calibri" panose="020F0502020204030204" pitchFamily="34" charset="0"/>
                <a:cs typeface="Times New Roman" panose="02020603050405020304" pitchFamily="18" charset="0"/>
              </a:rPr>
              <a:t>EBG Bilişim Teknolojileri ve Hizmetleri A.Ş.(E-</a:t>
            </a:r>
            <a:r>
              <a:rPr lang="tr-TR" u="sng" dirty="0" err="1">
                <a:solidFill>
                  <a:srgbClr val="0563C1"/>
                </a:solidFill>
                <a:latin typeface="Arial" panose="020B0604020202020204" pitchFamily="34" charset="0"/>
                <a:ea typeface="Calibri" panose="020F0502020204030204" pitchFamily="34" charset="0"/>
                <a:cs typeface="Times New Roman" panose="02020603050405020304" pitchFamily="18" charset="0"/>
              </a:rPr>
              <a:t>Tugra</a:t>
            </a:r>
            <a:r>
              <a:rPr lang="tr-TR" u="sng" dirty="0">
                <a:solidFill>
                  <a:srgbClr val="0563C1"/>
                </a:solidFill>
                <a:latin typeface="Arial" panose="020B0604020202020204" pitchFamily="34" charset="0"/>
                <a:ea typeface="Calibri" panose="020F0502020204030204" pitchFamily="34" charset="0"/>
                <a:cs typeface="Times New Roman" panose="02020603050405020304" pitchFamily="18" charset="0"/>
              </a:rPr>
              <a:t>)(http://www.e-tuğra.com.tr)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tr-TR" u="sng" dirty="0">
                <a:solidFill>
                  <a:srgbClr val="0563C1"/>
                </a:solidFill>
                <a:latin typeface="Arial" panose="020B0604020202020204" pitchFamily="34" charset="0"/>
                <a:ea typeface="Calibri" panose="020F0502020204030204" pitchFamily="34" charset="0"/>
                <a:cs typeface="Times New Roman" panose="02020603050405020304" pitchFamily="18" charset="0"/>
              </a:rPr>
              <a:t>Emniyet Genel </a:t>
            </a:r>
            <a:r>
              <a:rPr lang="tr-TR" u="sng" dirty="0" err="1">
                <a:solidFill>
                  <a:srgbClr val="0563C1"/>
                </a:solidFill>
                <a:latin typeface="Arial" panose="020B0604020202020204" pitchFamily="34" charset="0"/>
                <a:ea typeface="Calibri" panose="020F0502020204030204" pitchFamily="34" charset="0"/>
                <a:cs typeface="Times New Roman" panose="02020603050405020304" pitchFamily="18" charset="0"/>
              </a:rPr>
              <a:t>Müdürlügü</a:t>
            </a:r>
            <a:r>
              <a:rPr lang="tr-TR" u="sng" dirty="0">
                <a:solidFill>
                  <a:srgbClr val="0563C1"/>
                </a:solidFill>
                <a:latin typeface="Arial" panose="020B0604020202020204" pitchFamily="34" charset="0"/>
                <a:ea typeface="Calibri" panose="020F0502020204030204" pitchFamily="34" charset="0"/>
                <a:cs typeface="Times New Roman" panose="02020603050405020304" pitchFamily="18" charset="0"/>
              </a:rPr>
              <a:t> Sertifikasyon Merkezi (EGMSM)</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tr-TR" u="sng" dirty="0">
                <a:solidFill>
                  <a:srgbClr val="0563C1"/>
                </a:solidFill>
                <a:latin typeface="Arial" panose="020B0604020202020204" pitchFamily="34" charset="0"/>
                <a:ea typeface="Calibri" panose="020F0502020204030204" pitchFamily="34" charset="0"/>
                <a:cs typeface="Times New Roman" panose="02020603050405020304" pitchFamily="18" charset="0"/>
              </a:rPr>
              <a:t>E-İmza Bilgi Güvenliği Hizmetleri A.Ş.(e-</a:t>
            </a:r>
            <a:r>
              <a:rPr lang="tr-TR" u="sng" dirty="0" err="1">
                <a:solidFill>
                  <a:srgbClr val="0563C1"/>
                </a:solidFill>
                <a:latin typeface="Arial" panose="020B0604020202020204" pitchFamily="34" charset="0"/>
                <a:ea typeface="Calibri" panose="020F0502020204030204" pitchFamily="34" charset="0"/>
                <a:cs typeface="Times New Roman" panose="02020603050405020304" pitchFamily="18" charset="0"/>
              </a:rPr>
              <a:t>İmzaTR</a:t>
            </a:r>
            <a:r>
              <a:rPr lang="tr-TR" u="sng" dirty="0">
                <a:solidFill>
                  <a:srgbClr val="0563C1"/>
                </a:solidFill>
                <a:latin typeface="Arial" panose="020B0604020202020204" pitchFamily="34" charset="0"/>
                <a:ea typeface="Calibri" panose="020F0502020204030204" pitchFamily="34" charset="0"/>
                <a:cs typeface="Times New Roman" panose="02020603050405020304" pitchFamily="18" charset="0"/>
              </a:rPr>
              <a:t>) (http</a:t>
            </a:r>
            <a:r>
              <a:rPr lang="tr-TR" u="sng" dirty="0">
                <a:solidFill>
                  <a:srgbClr val="0563C1"/>
                </a:solidFill>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://www.e-imzatr.com)</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dirty="0">
              <a:hlinkClick r:id="rId3" tooltip="Elektronik Bilgi Güvenliği A.ş."/>
            </a:endParaRPr>
          </a:p>
        </p:txBody>
      </p:sp>
      <p:pic>
        <p:nvPicPr>
          <p:cNvPr id="4" name="Resim 3">
            <a:extLst>
              <a:ext uri="{FF2B5EF4-FFF2-40B4-BE49-F238E27FC236}">
                <a16:creationId xmlns:a16="http://schemas.microsoft.com/office/drawing/2014/main" id="{A13C99B6-FA0F-4C28-BB70-F649157D4A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9875" y="5907740"/>
            <a:ext cx="2026924" cy="762002"/>
          </a:xfrm>
          <a:prstGeom prst="rect">
            <a:avLst/>
          </a:prstGeom>
        </p:spPr>
      </p:pic>
    </p:spTree>
    <p:extLst>
      <p:ext uri="{BB962C8B-B14F-4D97-AF65-F5344CB8AC3E}">
        <p14:creationId xmlns:p14="http://schemas.microsoft.com/office/powerpoint/2010/main" val="2778643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6CC10B5-5883-4947-8B93-35AD17B08FE2}"/>
              </a:ext>
            </a:extLst>
          </p:cNvPr>
          <p:cNvSpPr>
            <a:spLocks noGrp="1"/>
          </p:cNvSpPr>
          <p:nvPr>
            <p:ph type="title"/>
          </p:nvPr>
        </p:nvSpPr>
        <p:spPr>
          <a:effectLst/>
        </p:spPr>
        <p:txBody>
          <a:bodyPr vert="horz" lIns="91440" tIns="45720" rIns="91440" bIns="45720" rtlCol="0" anchor="ctr">
            <a:normAutofit/>
          </a:bodyPr>
          <a:lstStyle/>
          <a:p>
            <a:r>
              <a:rPr lang="tr-TR" b="1" u="sng" dirty="0">
                <a:solidFill>
                  <a:srgbClr val="00B0F0"/>
                </a:solidFill>
              </a:rPr>
              <a:t>Elektronik İmzalı Belge Oluşturma</a:t>
            </a:r>
          </a:p>
        </p:txBody>
      </p:sp>
      <p:sp>
        <p:nvSpPr>
          <p:cNvPr id="3" name="İçerik Yer Tutucusu 2">
            <a:extLst>
              <a:ext uri="{FF2B5EF4-FFF2-40B4-BE49-F238E27FC236}">
                <a16:creationId xmlns:a16="http://schemas.microsoft.com/office/drawing/2014/main" id="{D922CD27-AE1A-41D4-A281-58EB2EF01BF5}"/>
              </a:ext>
            </a:extLst>
          </p:cNvPr>
          <p:cNvSpPr>
            <a:spLocks noGrp="1"/>
          </p:cNvSpPr>
          <p:nvPr>
            <p:ph idx="1"/>
          </p:nvPr>
        </p:nvSpPr>
        <p:spPr>
          <a:xfrm>
            <a:off x="982133" y="2299317"/>
            <a:ext cx="7860026" cy="2920753"/>
          </a:xfrm>
        </p:spPr>
        <p:txBody>
          <a:bodyPr>
            <a:normAutofit/>
          </a:bodyPr>
          <a:lstStyle/>
          <a:p>
            <a:pPr marL="171450" indent="0">
              <a:lnSpc>
                <a:spcPct val="107000"/>
              </a:lnSpc>
              <a:spcAft>
                <a:spcPts val="800"/>
              </a:spcAft>
              <a:buNone/>
            </a:pPr>
            <a:r>
              <a:rPr lang="tr-TR" dirty="0">
                <a:latin typeface="Arial" panose="020B0604020202020204" pitchFamily="34" charset="0"/>
                <a:ea typeface="Calibri" panose="020F0502020204030204" pitchFamily="34" charset="0"/>
                <a:cs typeface="Arial" panose="020B0604020202020204" pitchFamily="34" charset="0"/>
              </a:rPr>
              <a:t>Elektronik imzalı belge oluşturma sürecinde bu amaç için geliştirilmiş özel yazılımlar kullanılmalıdır. Bağımsız çalışan masaüstü yazılımların yanı sıra, elektronik sertifika hizmet sağlayıcıları tarafından E-imza prosedürlerini içeren yazılım kütüphaneleri ile mevcut yazılımlarınıza entegrasyon sağlanabilmektedir.</a:t>
            </a:r>
          </a:p>
          <a:p>
            <a:pPr marL="0" indent="0">
              <a:buNone/>
            </a:pPr>
            <a:endParaRPr lang="tr-TR" dirty="0">
              <a:latin typeface="Arial" panose="020B0604020202020204" pitchFamily="34" charset="0"/>
              <a:cs typeface="Arial" panose="020B0604020202020204" pitchFamily="34" charset="0"/>
            </a:endParaRPr>
          </a:p>
        </p:txBody>
      </p:sp>
      <p:pic>
        <p:nvPicPr>
          <p:cNvPr id="4" name="Resim 3">
            <a:extLst>
              <a:ext uri="{FF2B5EF4-FFF2-40B4-BE49-F238E27FC236}">
                <a16:creationId xmlns:a16="http://schemas.microsoft.com/office/drawing/2014/main" id="{97452152-FB8B-4E63-9262-E611D2FB18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9875" y="5907740"/>
            <a:ext cx="2026924" cy="762002"/>
          </a:xfrm>
          <a:prstGeom prst="rect">
            <a:avLst/>
          </a:prstGeom>
        </p:spPr>
      </p:pic>
    </p:spTree>
    <p:extLst>
      <p:ext uri="{BB962C8B-B14F-4D97-AF65-F5344CB8AC3E}">
        <p14:creationId xmlns:p14="http://schemas.microsoft.com/office/powerpoint/2010/main" val="4070658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6DAE603-30CD-4EA4-A84C-77A1943D988F}"/>
              </a:ext>
            </a:extLst>
          </p:cNvPr>
          <p:cNvSpPr>
            <a:spLocks noGrp="1"/>
          </p:cNvSpPr>
          <p:nvPr>
            <p:ph type="title"/>
          </p:nvPr>
        </p:nvSpPr>
        <p:spPr>
          <a:xfrm>
            <a:off x="982133" y="457201"/>
            <a:ext cx="7704667" cy="1052003"/>
          </a:xfrm>
        </p:spPr>
        <p:txBody>
          <a:bodyPr>
            <a:normAutofit fontScale="90000"/>
          </a:bodyPr>
          <a:lstStyle/>
          <a:p>
            <a:r>
              <a:rPr lang="tr-TR" b="1" u="sng" dirty="0">
                <a:solidFill>
                  <a:srgbClr val="0070C0"/>
                </a:solidFill>
              </a:rPr>
              <a:t>Elektronik İmza Oluşturma ve Doğrulama</a:t>
            </a:r>
          </a:p>
        </p:txBody>
      </p:sp>
      <p:pic>
        <p:nvPicPr>
          <p:cNvPr id="4" name="Resim 3">
            <a:extLst>
              <a:ext uri="{FF2B5EF4-FFF2-40B4-BE49-F238E27FC236}">
                <a16:creationId xmlns:a16="http://schemas.microsoft.com/office/drawing/2014/main" id="{F25E2416-4244-4EDE-8A11-44971657B1C9}"/>
              </a:ext>
            </a:extLst>
          </p:cNvPr>
          <p:cNvPicPr>
            <a:picLocks noChangeAspect="1"/>
          </p:cNvPicPr>
          <p:nvPr/>
        </p:nvPicPr>
        <p:blipFill rotWithShape="1">
          <a:blip r:embed="rId2">
            <a:extLst>
              <a:ext uri="{28A0092B-C50C-407E-A947-70E740481C1C}">
                <a14:useLocalDpi xmlns:a14="http://schemas.microsoft.com/office/drawing/2010/main" val="0"/>
              </a:ext>
            </a:extLst>
          </a:blip>
          <a:srcRect l="2039" t="10355" r="3203" b="8220"/>
          <a:stretch/>
        </p:blipFill>
        <p:spPr>
          <a:xfrm>
            <a:off x="1500326" y="1695635"/>
            <a:ext cx="6901383" cy="4447714"/>
          </a:xfrm>
          <a:prstGeom prst="rect">
            <a:avLst/>
          </a:prstGeom>
        </p:spPr>
      </p:pic>
      <p:pic>
        <p:nvPicPr>
          <p:cNvPr id="5" name="Resim 4">
            <a:extLst>
              <a:ext uri="{FF2B5EF4-FFF2-40B4-BE49-F238E27FC236}">
                <a16:creationId xmlns:a16="http://schemas.microsoft.com/office/drawing/2014/main" id="{0FBE9BE2-F22E-47E9-BE82-B183A0D6BD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875" y="5907740"/>
            <a:ext cx="2026924" cy="762002"/>
          </a:xfrm>
          <a:prstGeom prst="rect">
            <a:avLst/>
          </a:prstGeom>
        </p:spPr>
      </p:pic>
    </p:spTree>
    <p:extLst>
      <p:ext uri="{BB962C8B-B14F-4D97-AF65-F5344CB8AC3E}">
        <p14:creationId xmlns:p14="http://schemas.microsoft.com/office/powerpoint/2010/main" val="19488040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ks">
  <a:themeElements>
    <a:clrScheme name="Paralaks">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aks">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Devre</Template>
  <TotalTime>416</TotalTime>
  <Words>1081</Words>
  <Application>Microsoft Office PowerPoint</Application>
  <PresentationFormat>Ekran Gösterisi (4:3)</PresentationFormat>
  <Paragraphs>79</Paragraphs>
  <Slides>22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22</vt:i4>
      </vt:variant>
    </vt:vector>
  </HeadingPairs>
  <TitlesOfParts>
    <vt:vector size="28" baseType="lpstr">
      <vt:lpstr>Arial</vt:lpstr>
      <vt:lpstr>Calibri</vt:lpstr>
      <vt:lpstr>Corbel</vt:lpstr>
      <vt:lpstr>Times New Roman</vt:lpstr>
      <vt:lpstr>Wingdings</vt:lpstr>
      <vt:lpstr>Paralaks</vt:lpstr>
      <vt:lpstr>Elektronik İmza Kullanımı ve Kayıtlı Elektronik Posta (KEP) Hakkında Genel Bilgiler</vt:lpstr>
      <vt:lpstr>Elektronik imza nedir?</vt:lpstr>
      <vt:lpstr>Elektronik imzanın özellikleri nelerdir?</vt:lpstr>
      <vt:lpstr>Elektronik imzanın hukuki sonuçları nedir?</vt:lpstr>
      <vt:lpstr>"Elektronik Sertifika” ve “Nitelikli Elektronik Sertifika” nedir?</vt:lpstr>
      <vt:lpstr>“Güvenli Elektronik İmza” nasıl temin edilebilir ?</vt:lpstr>
      <vt:lpstr>PowerPoint Sunusu</vt:lpstr>
      <vt:lpstr>Elektronik İmzalı Belge Oluşturma</vt:lpstr>
      <vt:lpstr>Elektronik İmza Oluşturma ve Doğrulama</vt:lpstr>
      <vt:lpstr>Elektronik İmza Türleri</vt:lpstr>
      <vt:lpstr>Zaman damgası nedir? Neden ve hangi uygulamalarda kullanılır?</vt:lpstr>
      <vt:lpstr>Elektronik İmza Oluşturma ve Doğrulama Yazılımları</vt:lpstr>
      <vt:lpstr>İmzager</vt:lpstr>
      <vt:lpstr>Kayıtlı Elektronik Posta (KEP) Nedir?</vt:lpstr>
      <vt:lpstr>KEP hesabını nereden alabilirim?</vt:lpstr>
      <vt:lpstr>PowerPoint Sunusu</vt:lpstr>
      <vt:lpstr>KEP ile neler yapabilirim?</vt:lpstr>
      <vt:lpstr>KEP kullanmak için elektronik imza almam gerekiyor mu?</vt:lpstr>
      <vt:lpstr>PowerPoint Sunusu</vt:lpstr>
      <vt:lpstr>PTT Kep İleti Gönderme</vt:lpstr>
      <vt:lpstr>KEP İleti Delilleri</vt:lpstr>
      <vt:lpstr>KEP İleti Gönderimi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Elektronik İmza</dc:title>
  <dc:creator>Balkiza Topaloglu</dc:creator>
  <cp:lastModifiedBy>Sofiya Oznacar</cp:lastModifiedBy>
  <cp:revision>31</cp:revision>
  <dcterms:created xsi:type="dcterms:W3CDTF">2018-03-20T11:24:36Z</dcterms:created>
  <dcterms:modified xsi:type="dcterms:W3CDTF">2018-09-04T08:36:46Z</dcterms:modified>
</cp:coreProperties>
</file>